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88.xml" ContentType="application/vnd.openxmlformats-officedocument.presentationml.tags+xml"/>
  <Override PartName="/ppt/notesSlides/notesSlide1.xml" ContentType="application/vnd.openxmlformats-officedocument.presentationml.notesSlide+xml"/>
  <Override PartName="/ppt/tags/tag89.xml" ContentType="application/vnd.openxmlformats-officedocument.presentationml.tags+xml"/>
  <Override PartName="/ppt/notesSlides/notesSlide2.xml" ContentType="application/vnd.openxmlformats-officedocument.presentationml.notesSlide+xml"/>
  <Override PartName="/ppt/tags/tag90.xml" ContentType="application/vnd.openxmlformats-officedocument.presentationml.tags+xml"/>
  <Override PartName="/ppt/notesSlides/notesSlide3.xml" ContentType="application/vnd.openxmlformats-officedocument.presentationml.notesSlide+xml"/>
  <Override PartName="/ppt/tags/tag9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2.xml" ContentType="application/vnd.openxmlformats-officedocument.presentationml.tags+xml"/>
  <Override PartName="/ppt/notesSlides/notesSlide5.xml" ContentType="application/vnd.openxmlformats-officedocument.presentationml.notesSlide+xml"/>
  <Override PartName="/ppt/tags/tag93.xml" ContentType="application/vnd.openxmlformats-officedocument.presentationml.tags+xml"/>
  <Override PartName="/ppt/notesSlides/notesSlide6.xml" ContentType="application/vnd.openxmlformats-officedocument.presentationml.notesSlide+xml"/>
  <Override PartName="/ppt/tags/tag94.xml" ContentType="application/vnd.openxmlformats-officedocument.presentationml.tags+xml"/>
  <Override PartName="/ppt/notesSlides/notesSlide7.xml" ContentType="application/vnd.openxmlformats-officedocument.presentationml.notesSlide+xml"/>
  <Override PartName="/ppt/tags/tag95.xml" ContentType="application/vnd.openxmlformats-officedocument.presentationml.tags+xml"/>
  <Override PartName="/ppt/notesSlides/notesSlide8.xml" ContentType="application/vnd.openxmlformats-officedocument.presentationml.notesSlide+xml"/>
  <Override PartName="/ppt/tags/tag96.xml" ContentType="application/vnd.openxmlformats-officedocument.presentationml.tags+xml"/>
  <Override PartName="/ppt/notesSlides/notesSlide9.xml" ContentType="application/vnd.openxmlformats-officedocument.presentationml.notesSlide+xml"/>
  <Override PartName="/ppt/tags/tag97.xml" ContentType="application/vnd.openxmlformats-officedocument.presentationml.tags+xml"/>
  <Override PartName="/ppt/notesSlides/notesSlide10.xml" ContentType="application/vnd.openxmlformats-officedocument.presentationml.notesSlide+xml"/>
  <Override PartName="/ppt/tags/tag98.xml" ContentType="application/vnd.openxmlformats-officedocument.presentationml.tags+xml"/>
  <Override PartName="/ppt/notesSlides/notesSlide11.xml" ContentType="application/vnd.openxmlformats-officedocument.presentationml.notesSlide+xml"/>
  <Override PartName="/ppt/tags/tag99.xml" ContentType="application/vnd.openxmlformats-officedocument.presentationml.tags+xml"/>
  <Override PartName="/ppt/notesSlides/notesSlide12.xml" ContentType="application/vnd.openxmlformats-officedocument.presentationml.notesSlide+xml"/>
  <Override PartName="/ppt/tags/tag100.xml" ContentType="application/vnd.openxmlformats-officedocument.presentationml.tags+xml"/>
  <Override PartName="/ppt/notesSlides/notesSlide13.xml" ContentType="application/vnd.openxmlformats-officedocument.presentationml.notesSlide+xml"/>
  <Override PartName="/ppt/tags/tag101.xml" ContentType="application/vnd.openxmlformats-officedocument.presentationml.tags+xml"/>
  <Override PartName="/ppt/notesSlides/notesSlide14.xml" ContentType="application/vnd.openxmlformats-officedocument.presentationml.notesSlide+xml"/>
  <Override PartName="/ppt/tags/tag102.xml" ContentType="application/vnd.openxmlformats-officedocument.presentationml.tags+xml"/>
  <Override PartName="/ppt/notesSlides/notesSlide15.xml" ContentType="application/vnd.openxmlformats-officedocument.presentationml.notesSlide+xml"/>
  <Override PartName="/ppt/tags/tag103.xml" ContentType="application/vnd.openxmlformats-officedocument.presentationml.tags+xml"/>
  <Override PartName="/ppt/notesSlides/notesSlide16.xml" ContentType="application/vnd.openxmlformats-officedocument.presentationml.notesSlide+xml"/>
  <Override PartName="/ppt/tags/tag104.xml" ContentType="application/vnd.openxmlformats-officedocument.presentationml.tags+xml"/>
  <Override PartName="/ppt/notesSlides/notesSlide17.xml" ContentType="application/vnd.openxmlformats-officedocument.presentationml.notesSlide+xml"/>
  <Override PartName="/ppt/tags/tag105.xml" ContentType="application/vnd.openxmlformats-officedocument.presentationml.tags+xml"/>
  <Override PartName="/ppt/notesSlides/notesSlide18.xml" ContentType="application/vnd.openxmlformats-officedocument.presentationml.notesSlide+xml"/>
  <Override PartName="/ppt/tags/tag106.xml" ContentType="application/vnd.openxmlformats-officedocument.presentationml.tags+xml"/>
  <Override PartName="/ppt/notesSlides/notesSlide19.xml" ContentType="application/vnd.openxmlformats-officedocument.presentationml.notesSlide+xml"/>
  <Override PartName="/ppt/tags/tag107.xml" ContentType="application/vnd.openxmlformats-officedocument.presentationml.tags+xml"/>
  <Override PartName="/ppt/notesSlides/notesSlide20.xml" ContentType="application/vnd.openxmlformats-officedocument.presentationml.notesSlide+xml"/>
  <Override PartName="/ppt/tags/tag108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826" r:id="rId4"/>
    <p:sldMasterId id="2147483842" r:id="rId5"/>
    <p:sldMasterId id="2147483859" r:id="rId6"/>
    <p:sldMasterId id="2147483876" r:id="rId7"/>
  </p:sldMasterIdLst>
  <p:notesMasterIdLst>
    <p:notesMasterId r:id="rId30"/>
  </p:notesMasterIdLst>
  <p:handoutMasterIdLst>
    <p:handoutMasterId r:id="rId31"/>
  </p:handoutMasterIdLst>
  <p:sldIdLst>
    <p:sldId id="2147470592" r:id="rId8"/>
    <p:sldId id="2147471229" r:id="rId9"/>
    <p:sldId id="2147470584" r:id="rId10"/>
    <p:sldId id="2147471230" r:id="rId11"/>
    <p:sldId id="2147471233" r:id="rId12"/>
    <p:sldId id="2147471241" r:id="rId13"/>
    <p:sldId id="2147470581" r:id="rId14"/>
    <p:sldId id="2147471236" r:id="rId15"/>
    <p:sldId id="2147471242" r:id="rId16"/>
    <p:sldId id="2147471235" r:id="rId17"/>
    <p:sldId id="2147471243" r:id="rId18"/>
    <p:sldId id="2147471244" r:id="rId19"/>
    <p:sldId id="2147471239" r:id="rId20"/>
    <p:sldId id="2147471231" r:id="rId21"/>
    <p:sldId id="2147470594" r:id="rId22"/>
    <p:sldId id="2147470593" r:id="rId23"/>
    <p:sldId id="2147470599" r:id="rId24"/>
    <p:sldId id="2147470600" r:id="rId25"/>
    <p:sldId id="2147470596" r:id="rId26"/>
    <p:sldId id="2147470595" r:id="rId27"/>
    <p:sldId id="2147470585" r:id="rId28"/>
    <p:sldId id="2147470598" r:id="rId29"/>
  </p:sldIdLst>
  <p:sldSz cx="12192000" cy="6858000"/>
  <p:notesSz cx="6819900" cy="9918700"/>
  <p:embeddedFontLst>
    <p:embeddedFont>
      <p:font typeface="Abadi" panose="020B0604020104020204" pitchFamily="34" charset="0"/>
      <p:regular r:id="rId32"/>
    </p:embeddedFont>
    <p:embeddedFont>
      <p:font typeface="Gisha" panose="020B0502040204020203" pitchFamily="34" charset="-79"/>
      <p:regular r:id="rId33"/>
      <p:bold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Open Sans Hebrew" panose="020B0604020202020204" charset="-79"/>
      <p:regular r:id="rId39"/>
      <p:bold r:id="rId40"/>
      <p:italic r:id="rId41"/>
      <p:boldItalic r:id="rId42"/>
    </p:embeddedFont>
    <p:embeddedFont>
      <p:font typeface="Verdana" panose="020B0604030504040204" pitchFamily="34" charset="0"/>
      <p:regular r:id="rId43"/>
      <p:bold r:id="rId44"/>
      <p:italic r:id="rId45"/>
      <p:boldItalic r:id="rId46"/>
    </p:embeddedFont>
    <p:embeddedFont>
      <p:font typeface="Wingdings 2" panose="05020102010507070707" pitchFamily="18" charset="2"/>
      <p:regular r:id="rId47"/>
    </p:embeddedFont>
  </p:embeddedFontLst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8DC3BCC-F6D5-49F3-AE6A-20D253D5FDD7}">
          <p14:sldIdLst>
            <p14:sldId id="2147470592"/>
            <p14:sldId id="2147471229"/>
            <p14:sldId id="2147470584"/>
            <p14:sldId id="2147471230"/>
          </p14:sldIdLst>
        </p14:section>
        <p14:section name="2024 סקירה" id="{89E868B1-9380-4B1F-85FB-2C4DF094AAD6}">
          <p14:sldIdLst>
            <p14:sldId id="2147471233"/>
            <p14:sldId id="2147471241"/>
            <p14:sldId id="2147470581"/>
            <p14:sldId id="2147471236"/>
            <p14:sldId id="2147471242"/>
            <p14:sldId id="2147471235"/>
            <p14:sldId id="2147471243"/>
            <p14:sldId id="2147471244"/>
            <p14:sldId id="2147471239"/>
          </p14:sldIdLst>
        </p14:section>
        <p14:section name="עיקרי 2025" id="{19E29F38-D300-46BE-8678-67D48F079526}">
          <p14:sldIdLst>
            <p14:sldId id="2147471231"/>
            <p14:sldId id="2147470594"/>
            <p14:sldId id="2147470593"/>
          </p14:sldIdLst>
        </p14:section>
        <p14:section name="האצה טכנולוגית וקידום המשק" id="{B058E34C-8657-48B3-97F4-6C7C08E5EE88}">
          <p14:sldIdLst>
            <p14:sldId id="2147470599"/>
          </p14:sldIdLst>
        </p14:section>
        <p14:section name="ְתשתיות" id="{5F4714CB-1AFF-4D16-9C16-C0EE52882A94}">
          <p14:sldIdLst>
            <p14:sldId id="2147470600"/>
            <p14:sldId id="2147470596"/>
          </p14:sldIdLst>
        </p14:section>
        <p14:section name="מניעת תחלואה" id="{BA0853EF-D004-46B4-BCF7-7D3D120F225B}">
          <p14:sldIdLst>
            <p14:sldId id="2147470595"/>
            <p14:sldId id="2147470585"/>
          </p14:sldIdLst>
        </p14:section>
        <p14:section name="איכות וזמינות השירותים" id="{3CA6F1B4-9727-4CAB-AB65-7ED5DB66DEFB}">
          <p14:sldIdLst>
            <p14:sldId id="2147470598"/>
          </p14:sldIdLst>
        </p14:section>
      </p14:sectionLst>
    </p:ext>
    <p:ext uri="{EFAFB233-063F-42B5-8137-9DF3F51BA10A}">
      <p15:sldGuideLst xmlns:p15="http://schemas.microsoft.com/office/powerpoint/2012/main">
        <p15:guide id="10" pos="2026" userDrawn="1">
          <p15:clr>
            <a:srgbClr val="A4A3A4"/>
          </p15:clr>
        </p15:guide>
        <p15:guide id="11" orient="horz" pos="21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0F4"/>
    <a:srgbClr val="A9EAF9"/>
    <a:srgbClr val="41D2F2"/>
    <a:srgbClr val="D483E3"/>
    <a:srgbClr val="A35EF2"/>
    <a:srgbClr val="4D76FF"/>
    <a:srgbClr val="E166E3"/>
    <a:srgbClr val="18DBD1"/>
    <a:srgbClr val="E6E6E6"/>
    <a:srgbClr val="B93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סגנון בהיר 1 - הדגשה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81398" autoAdjust="0"/>
  </p:normalViewPr>
  <p:slideViewPr>
    <p:cSldViewPr snapToGrid="0">
      <p:cViewPr varScale="1">
        <p:scale>
          <a:sx n="52" d="100"/>
          <a:sy n="52" d="100"/>
        </p:scale>
        <p:origin x="864" y="52"/>
      </p:cViewPr>
      <p:guideLst>
        <p:guide pos="2026"/>
        <p:guide orient="horz" pos="21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4"/>
        <p:guide pos="21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5.fntdata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gs" Target="tags/tag1.xml"/><Relationship Id="rId8" Type="http://schemas.openxmlformats.org/officeDocument/2006/relationships/slide" Target="slides/slide1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97EF55-950E-483C-925F-7BF8AC582928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54D9B2BF-41C7-4035-B8C5-EA254DC2B829}">
      <dgm:prSet phldrT="[טקסט]"/>
      <dgm:spPr/>
      <dgm:t>
        <a:bodyPr/>
        <a:lstStyle/>
        <a:p>
          <a:pPr rtl="1"/>
          <a:r>
            <a:rPr lang="he-IL" dirty="0"/>
            <a:t>מעל 1500 מטופלים במערכי השיקום בכל רגע נתון</a:t>
          </a:r>
        </a:p>
      </dgm:t>
    </dgm:pt>
    <dgm:pt modelId="{7CB3FE56-1F97-4994-94D0-B043FFF65F36}" type="parTrans" cxnId="{0D3562B8-8541-4490-BF75-D369DC51E984}">
      <dgm:prSet/>
      <dgm:spPr/>
      <dgm:t>
        <a:bodyPr/>
        <a:lstStyle/>
        <a:p>
          <a:pPr rtl="1"/>
          <a:endParaRPr lang="he-IL"/>
        </a:p>
      </dgm:t>
    </dgm:pt>
    <dgm:pt modelId="{0021820F-F3E3-40A9-84A5-1FC76AA66135}" type="sibTrans" cxnId="{0D3562B8-8541-4490-BF75-D369DC51E984}">
      <dgm:prSet/>
      <dgm:spPr/>
      <dgm:t>
        <a:bodyPr/>
        <a:lstStyle/>
        <a:p>
          <a:pPr rtl="1"/>
          <a:endParaRPr lang="he-IL"/>
        </a:p>
      </dgm:t>
    </dgm:pt>
    <dgm:pt modelId="{E91DE6C3-3DC1-4477-8C74-FCBDE1DE3B05}">
      <dgm:prSet phldrT="[טקסט]"/>
      <dgm:spPr/>
      <dgm:t>
        <a:bodyPr/>
        <a:lstStyle/>
        <a:p>
          <a:pPr rtl="1"/>
          <a:r>
            <a:rPr lang="he-IL" dirty="0"/>
            <a:t>מעל ל-20 מרפאות במלונות ובמרכזי הפינוי</a:t>
          </a:r>
        </a:p>
      </dgm:t>
    </dgm:pt>
    <dgm:pt modelId="{8E970B27-3588-4D7F-8699-1CEEC6348DAC}" type="parTrans" cxnId="{5A4C00F8-F79A-4546-B8A1-6C3E38144F0B}">
      <dgm:prSet/>
      <dgm:spPr/>
      <dgm:t>
        <a:bodyPr/>
        <a:lstStyle/>
        <a:p>
          <a:pPr rtl="1"/>
          <a:endParaRPr lang="he-IL"/>
        </a:p>
      </dgm:t>
    </dgm:pt>
    <dgm:pt modelId="{BD7AAEEA-5967-40F2-8C82-C4AEB85C9A51}" type="sibTrans" cxnId="{5A4C00F8-F79A-4546-B8A1-6C3E38144F0B}">
      <dgm:prSet/>
      <dgm:spPr/>
      <dgm:t>
        <a:bodyPr/>
        <a:lstStyle/>
        <a:p>
          <a:pPr rtl="1"/>
          <a:endParaRPr lang="he-IL"/>
        </a:p>
      </dgm:t>
    </dgm:pt>
    <dgm:pt modelId="{EF5869A2-C429-40AE-8755-59F30F42D8B9}">
      <dgm:prSet phldrT="[טקסט]"/>
      <dgm:spPr/>
      <dgm:t>
        <a:bodyPr/>
        <a:lstStyle/>
        <a:p>
          <a:pPr rtl="1"/>
          <a:r>
            <a:rPr lang="he-IL" dirty="0"/>
            <a:t>מעל ל-20,000 מטופלים </a:t>
          </a:r>
          <a:r>
            <a:rPr lang="he-IL" dirty="0" err="1"/>
            <a:t>בבתי"ח</a:t>
          </a:r>
          <a:endParaRPr lang="he-IL" dirty="0"/>
        </a:p>
      </dgm:t>
    </dgm:pt>
    <dgm:pt modelId="{5C900FD1-E2B0-498C-89A6-469E5728AF61}" type="parTrans" cxnId="{A30B014A-40B4-4F67-9D9C-B8A862B71A44}">
      <dgm:prSet/>
      <dgm:spPr/>
      <dgm:t>
        <a:bodyPr/>
        <a:lstStyle/>
        <a:p>
          <a:pPr rtl="1"/>
          <a:endParaRPr lang="he-IL"/>
        </a:p>
      </dgm:t>
    </dgm:pt>
    <dgm:pt modelId="{640C45AD-3DB6-4E59-BE4F-8D328F61AED7}" type="sibTrans" cxnId="{A30B014A-40B4-4F67-9D9C-B8A862B71A44}">
      <dgm:prSet/>
      <dgm:spPr/>
      <dgm:t>
        <a:bodyPr/>
        <a:lstStyle/>
        <a:p>
          <a:pPr rtl="1"/>
          <a:endParaRPr lang="he-IL"/>
        </a:p>
      </dgm:t>
    </dgm:pt>
    <dgm:pt modelId="{E2B24D05-78BD-4E6A-876C-7B8FA3520D53}">
      <dgm:prSet phldrT="[טקסט]"/>
      <dgm:spPr/>
      <dgm:t>
        <a:bodyPr/>
        <a:lstStyle/>
        <a:p>
          <a:pPr rtl="1"/>
          <a:r>
            <a:rPr lang="he-IL" dirty="0"/>
            <a:t>הגדלת מרכזי החוסן והקמת מרכז חוסן ארצי</a:t>
          </a:r>
        </a:p>
      </dgm:t>
    </dgm:pt>
    <dgm:pt modelId="{0BBAD382-6267-4497-8C85-CE98D5D6BE7D}" type="parTrans" cxnId="{B747E0F7-98F6-482B-AC87-E176A0A54635}">
      <dgm:prSet/>
      <dgm:spPr/>
      <dgm:t>
        <a:bodyPr/>
        <a:lstStyle/>
        <a:p>
          <a:pPr rtl="1"/>
          <a:endParaRPr lang="he-IL"/>
        </a:p>
      </dgm:t>
    </dgm:pt>
    <dgm:pt modelId="{8B4D1CEB-CA29-4F8B-ABD3-54F9E3633D9F}" type="sibTrans" cxnId="{B747E0F7-98F6-482B-AC87-E176A0A54635}">
      <dgm:prSet/>
      <dgm:spPr/>
      <dgm:t>
        <a:bodyPr/>
        <a:lstStyle/>
        <a:p>
          <a:pPr rtl="1"/>
          <a:endParaRPr lang="he-IL"/>
        </a:p>
      </dgm:t>
    </dgm:pt>
    <dgm:pt modelId="{3E49728D-D3B9-4357-848A-E325CF9551FF}">
      <dgm:prSet phldrT="[טקסט]"/>
      <dgm:spPr/>
      <dgm:t>
        <a:bodyPr/>
        <a:lstStyle/>
        <a:p>
          <a:pPr rtl="1"/>
          <a:r>
            <a:rPr lang="he-IL" dirty="0"/>
            <a:t>טיפול בשבים ובבני משפחות חטופים</a:t>
          </a:r>
        </a:p>
      </dgm:t>
    </dgm:pt>
    <dgm:pt modelId="{60EEFD12-6007-4E14-8B07-4A2B062A02E9}" type="parTrans" cxnId="{4EB1E9E8-267D-4EDE-A6C9-E3B95CF931F9}">
      <dgm:prSet/>
      <dgm:spPr/>
      <dgm:t>
        <a:bodyPr/>
        <a:lstStyle/>
        <a:p>
          <a:pPr rtl="1"/>
          <a:endParaRPr lang="he-IL"/>
        </a:p>
      </dgm:t>
    </dgm:pt>
    <dgm:pt modelId="{8F8114AF-74E1-45C0-95C9-F4703DEBCD58}" type="sibTrans" cxnId="{4EB1E9E8-267D-4EDE-A6C9-E3B95CF931F9}">
      <dgm:prSet/>
      <dgm:spPr/>
      <dgm:t>
        <a:bodyPr/>
        <a:lstStyle/>
        <a:p>
          <a:pPr rtl="1"/>
          <a:endParaRPr lang="he-IL"/>
        </a:p>
      </dgm:t>
    </dgm:pt>
    <dgm:pt modelId="{F01C9740-0FE3-4136-B7F5-B2738EECB0EB}">
      <dgm:prSet phldrT="[טקסט]"/>
      <dgm:spPr/>
      <dgm:t>
        <a:bodyPr/>
        <a:lstStyle/>
        <a:p>
          <a:pPr rtl="1"/>
          <a:r>
            <a:rPr lang="he-IL" dirty="0"/>
            <a:t>תוספת תקציב – 320 </a:t>
          </a:r>
          <a:r>
            <a:rPr lang="he-IL" dirty="0" err="1"/>
            <a:t>מלש"ח</a:t>
          </a:r>
          <a:r>
            <a:rPr lang="he-IL" dirty="0"/>
            <a:t> למיגון</a:t>
          </a:r>
        </a:p>
      </dgm:t>
    </dgm:pt>
    <dgm:pt modelId="{E7BCE127-E4BA-46AE-B314-5118B8765890}" type="parTrans" cxnId="{902FD3B2-3E59-4158-ADD5-28C582A78072}">
      <dgm:prSet/>
      <dgm:spPr/>
      <dgm:t>
        <a:bodyPr/>
        <a:lstStyle/>
        <a:p>
          <a:pPr rtl="1"/>
          <a:endParaRPr lang="he-IL"/>
        </a:p>
      </dgm:t>
    </dgm:pt>
    <dgm:pt modelId="{A8C61BB4-D7B7-4984-B95D-4F18A0EA7BE7}" type="sibTrans" cxnId="{902FD3B2-3E59-4158-ADD5-28C582A78072}">
      <dgm:prSet/>
      <dgm:spPr/>
      <dgm:t>
        <a:bodyPr/>
        <a:lstStyle/>
        <a:p>
          <a:pPr rtl="1"/>
          <a:endParaRPr lang="he-IL"/>
        </a:p>
      </dgm:t>
    </dgm:pt>
    <dgm:pt modelId="{AB598400-D98D-4150-826D-EE49E16AAEC2}">
      <dgm:prSet phldrT="[טקסט]"/>
      <dgm:spPr/>
      <dgm:t>
        <a:bodyPr/>
        <a:lstStyle/>
        <a:p>
          <a:pPr rtl="1"/>
          <a:r>
            <a:rPr lang="he-IL" dirty="0"/>
            <a:t>זיהוי מאות נרצחים על ידי המכון לרפואה משפטית</a:t>
          </a:r>
        </a:p>
      </dgm:t>
    </dgm:pt>
    <dgm:pt modelId="{D10CEC20-C5E1-4AF1-A442-7FE3ED89BA5A}" type="parTrans" cxnId="{B9CC356A-A22E-4552-8009-C28185C2599F}">
      <dgm:prSet/>
      <dgm:spPr/>
      <dgm:t>
        <a:bodyPr/>
        <a:lstStyle/>
        <a:p>
          <a:pPr rtl="1"/>
          <a:endParaRPr lang="he-IL"/>
        </a:p>
      </dgm:t>
    </dgm:pt>
    <dgm:pt modelId="{7D2D2DE0-5675-4CBD-8907-DEB339D2CB36}" type="sibTrans" cxnId="{B9CC356A-A22E-4552-8009-C28185C2599F}">
      <dgm:prSet/>
      <dgm:spPr/>
      <dgm:t>
        <a:bodyPr/>
        <a:lstStyle/>
        <a:p>
          <a:pPr rtl="1"/>
          <a:endParaRPr lang="he-IL"/>
        </a:p>
      </dgm:t>
    </dgm:pt>
    <dgm:pt modelId="{983193CA-B04F-4013-B068-A6B8D171C94A}">
      <dgm:prSet phldrT="[טקסט]"/>
      <dgm:spPr/>
      <dgm:t>
        <a:bodyPr/>
        <a:lstStyle/>
        <a:p>
          <a:pPr rtl="1"/>
          <a:r>
            <a:rPr lang="he-IL" dirty="0"/>
            <a:t>מתן מענה נפשי </a:t>
          </a:r>
          <a:r>
            <a:rPr lang="he-IL" dirty="0" err="1"/>
            <a:t>חירומי</a:t>
          </a:r>
          <a:r>
            <a:rPr lang="he-IL" dirty="0"/>
            <a:t> בבתי המלון והרחבת המגעים והיצע המטפלים בקהילה</a:t>
          </a:r>
        </a:p>
      </dgm:t>
    </dgm:pt>
    <dgm:pt modelId="{947923B7-DED7-43A8-9B54-EC16613FC736}" type="parTrans" cxnId="{B91CAFAC-79DC-42F3-95C0-39E4885E5AAA}">
      <dgm:prSet/>
      <dgm:spPr/>
      <dgm:t>
        <a:bodyPr/>
        <a:lstStyle/>
        <a:p>
          <a:pPr rtl="1"/>
          <a:endParaRPr lang="he-IL"/>
        </a:p>
      </dgm:t>
    </dgm:pt>
    <dgm:pt modelId="{342E5572-9870-452F-A4A9-1E9259589B5F}" type="sibTrans" cxnId="{B91CAFAC-79DC-42F3-95C0-39E4885E5AAA}">
      <dgm:prSet/>
      <dgm:spPr/>
      <dgm:t>
        <a:bodyPr/>
        <a:lstStyle/>
        <a:p>
          <a:pPr rtl="1"/>
          <a:endParaRPr lang="he-IL"/>
        </a:p>
      </dgm:t>
    </dgm:pt>
    <dgm:pt modelId="{7E36BDE4-5E28-483A-BAB4-B8A161567885}" type="pres">
      <dgm:prSet presAssocID="{0A97EF55-950E-483C-925F-7BF8AC582928}" presName="diagram" presStyleCnt="0">
        <dgm:presLayoutVars>
          <dgm:dir/>
          <dgm:resizeHandles val="exact"/>
        </dgm:presLayoutVars>
      </dgm:prSet>
      <dgm:spPr/>
    </dgm:pt>
    <dgm:pt modelId="{242EBCC9-7A17-4F22-889E-CBCD128D2C4F}" type="pres">
      <dgm:prSet presAssocID="{54D9B2BF-41C7-4035-B8C5-EA254DC2B829}" presName="node" presStyleLbl="node1" presStyleIdx="0" presStyleCnt="8">
        <dgm:presLayoutVars>
          <dgm:bulletEnabled val="1"/>
        </dgm:presLayoutVars>
      </dgm:prSet>
      <dgm:spPr/>
    </dgm:pt>
    <dgm:pt modelId="{267307EF-C038-4AA8-84A2-2D1834613B28}" type="pres">
      <dgm:prSet presAssocID="{0021820F-F3E3-40A9-84A5-1FC76AA66135}" presName="sibTrans" presStyleCnt="0"/>
      <dgm:spPr/>
    </dgm:pt>
    <dgm:pt modelId="{4FAE9224-30CC-4321-9F15-35E1E25A77AD}" type="pres">
      <dgm:prSet presAssocID="{E91DE6C3-3DC1-4477-8C74-FCBDE1DE3B05}" presName="node" presStyleLbl="node1" presStyleIdx="1" presStyleCnt="8">
        <dgm:presLayoutVars>
          <dgm:bulletEnabled val="1"/>
        </dgm:presLayoutVars>
      </dgm:prSet>
      <dgm:spPr/>
    </dgm:pt>
    <dgm:pt modelId="{89442BE1-BD0B-46EC-A11C-959F2912CE50}" type="pres">
      <dgm:prSet presAssocID="{BD7AAEEA-5967-40F2-8C82-C4AEB85C9A51}" presName="sibTrans" presStyleCnt="0"/>
      <dgm:spPr/>
    </dgm:pt>
    <dgm:pt modelId="{8FFB922A-77D4-42CC-8637-8DFFEA2C0FB9}" type="pres">
      <dgm:prSet presAssocID="{EF5869A2-C429-40AE-8755-59F30F42D8B9}" presName="node" presStyleLbl="node1" presStyleIdx="2" presStyleCnt="8">
        <dgm:presLayoutVars>
          <dgm:bulletEnabled val="1"/>
        </dgm:presLayoutVars>
      </dgm:prSet>
      <dgm:spPr/>
    </dgm:pt>
    <dgm:pt modelId="{E8014392-03F5-472B-8466-0465D6DBA6F4}" type="pres">
      <dgm:prSet presAssocID="{640C45AD-3DB6-4E59-BE4F-8D328F61AED7}" presName="sibTrans" presStyleCnt="0"/>
      <dgm:spPr/>
    </dgm:pt>
    <dgm:pt modelId="{A7A3EE84-594A-4C3C-9F8F-B3DA2994A566}" type="pres">
      <dgm:prSet presAssocID="{E2B24D05-78BD-4E6A-876C-7B8FA3520D53}" presName="node" presStyleLbl="node1" presStyleIdx="3" presStyleCnt="8">
        <dgm:presLayoutVars>
          <dgm:bulletEnabled val="1"/>
        </dgm:presLayoutVars>
      </dgm:prSet>
      <dgm:spPr/>
    </dgm:pt>
    <dgm:pt modelId="{C5345E6C-B803-4AA7-8B09-106337099B5E}" type="pres">
      <dgm:prSet presAssocID="{8B4D1CEB-CA29-4F8B-ABD3-54F9E3633D9F}" presName="sibTrans" presStyleCnt="0"/>
      <dgm:spPr/>
    </dgm:pt>
    <dgm:pt modelId="{C193415D-6B47-42D5-8E07-D9D6E4E885CE}" type="pres">
      <dgm:prSet presAssocID="{3E49728D-D3B9-4357-848A-E325CF9551FF}" presName="node" presStyleLbl="node1" presStyleIdx="4" presStyleCnt="8">
        <dgm:presLayoutVars>
          <dgm:bulletEnabled val="1"/>
        </dgm:presLayoutVars>
      </dgm:prSet>
      <dgm:spPr/>
    </dgm:pt>
    <dgm:pt modelId="{E1139424-DBBD-41A2-A441-497C85FD7586}" type="pres">
      <dgm:prSet presAssocID="{8F8114AF-74E1-45C0-95C9-F4703DEBCD58}" presName="sibTrans" presStyleCnt="0"/>
      <dgm:spPr/>
    </dgm:pt>
    <dgm:pt modelId="{5EACF773-326B-4CC8-8424-2CDF613747E8}" type="pres">
      <dgm:prSet presAssocID="{AB598400-D98D-4150-826D-EE49E16AAEC2}" presName="node" presStyleLbl="node1" presStyleIdx="5" presStyleCnt="8">
        <dgm:presLayoutVars>
          <dgm:bulletEnabled val="1"/>
        </dgm:presLayoutVars>
      </dgm:prSet>
      <dgm:spPr/>
    </dgm:pt>
    <dgm:pt modelId="{4698611F-56E6-434F-9CB5-C767C673988D}" type="pres">
      <dgm:prSet presAssocID="{7D2D2DE0-5675-4CBD-8907-DEB339D2CB36}" presName="sibTrans" presStyleCnt="0"/>
      <dgm:spPr/>
    </dgm:pt>
    <dgm:pt modelId="{15EA4861-E6E8-4B50-8561-E2043332736C}" type="pres">
      <dgm:prSet presAssocID="{983193CA-B04F-4013-B068-A6B8D171C94A}" presName="node" presStyleLbl="node1" presStyleIdx="6" presStyleCnt="8">
        <dgm:presLayoutVars>
          <dgm:bulletEnabled val="1"/>
        </dgm:presLayoutVars>
      </dgm:prSet>
      <dgm:spPr/>
    </dgm:pt>
    <dgm:pt modelId="{C137B8F7-1FA4-4718-A312-E1C7A58C1DE0}" type="pres">
      <dgm:prSet presAssocID="{342E5572-9870-452F-A4A9-1E9259589B5F}" presName="sibTrans" presStyleCnt="0"/>
      <dgm:spPr/>
    </dgm:pt>
    <dgm:pt modelId="{DFB8E5EE-4BAE-4D84-9F46-2CF8D64A19F8}" type="pres">
      <dgm:prSet presAssocID="{F01C9740-0FE3-4136-B7F5-B2738EECB0EB}" presName="node" presStyleLbl="node1" presStyleIdx="7" presStyleCnt="8">
        <dgm:presLayoutVars>
          <dgm:bulletEnabled val="1"/>
        </dgm:presLayoutVars>
      </dgm:prSet>
      <dgm:spPr/>
    </dgm:pt>
  </dgm:ptLst>
  <dgm:cxnLst>
    <dgm:cxn modelId="{6DA87A09-4134-4BA5-8392-2E09F02453EE}" type="presOf" srcId="{AB598400-D98D-4150-826D-EE49E16AAEC2}" destId="{5EACF773-326B-4CC8-8424-2CDF613747E8}" srcOrd="0" destOrd="0" presId="urn:microsoft.com/office/officeart/2005/8/layout/default"/>
    <dgm:cxn modelId="{D4BF592A-761F-4E90-BFD2-986A13404552}" type="presOf" srcId="{0A97EF55-950E-483C-925F-7BF8AC582928}" destId="{7E36BDE4-5E28-483A-BAB4-B8A161567885}" srcOrd="0" destOrd="0" presId="urn:microsoft.com/office/officeart/2005/8/layout/default"/>
    <dgm:cxn modelId="{052DA541-5730-4241-AE8B-960C00090C12}" type="presOf" srcId="{E2B24D05-78BD-4E6A-876C-7B8FA3520D53}" destId="{A7A3EE84-594A-4C3C-9F8F-B3DA2994A566}" srcOrd="0" destOrd="0" presId="urn:microsoft.com/office/officeart/2005/8/layout/default"/>
    <dgm:cxn modelId="{99544269-F2D4-408F-A90A-C5052A90C6F5}" type="presOf" srcId="{54D9B2BF-41C7-4035-B8C5-EA254DC2B829}" destId="{242EBCC9-7A17-4F22-889E-CBCD128D2C4F}" srcOrd="0" destOrd="0" presId="urn:microsoft.com/office/officeart/2005/8/layout/default"/>
    <dgm:cxn modelId="{A30B014A-40B4-4F67-9D9C-B8A862B71A44}" srcId="{0A97EF55-950E-483C-925F-7BF8AC582928}" destId="{EF5869A2-C429-40AE-8755-59F30F42D8B9}" srcOrd="2" destOrd="0" parTransId="{5C900FD1-E2B0-498C-89A6-469E5728AF61}" sibTransId="{640C45AD-3DB6-4E59-BE4F-8D328F61AED7}"/>
    <dgm:cxn modelId="{B9CC356A-A22E-4552-8009-C28185C2599F}" srcId="{0A97EF55-950E-483C-925F-7BF8AC582928}" destId="{AB598400-D98D-4150-826D-EE49E16AAEC2}" srcOrd="5" destOrd="0" parTransId="{D10CEC20-C5E1-4AF1-A442-7FE3ED89BA5A}" sibTransId="{7D2D2DE0-5675-4CBD-8907-DEB339D2CB36}"/>
    <dgm:cxn modelId="{96D7A490-14FC-40E6-8649-EEA71502607E}" type="presOf" srcId="{F01C9740-0FE3-4136-B7F5-B2738EECB0EB}" destId="{DFB8E5EE-4BAE-4D84-9F46-2CF8D64A19F8}" srcOrd="0" destOrd="0" presId="urn:microsoft.com/office/officeart/2005/8/layout/default"/>
    <dgm:cxn modelId="{B91CAFAC-79DC-42F3-95C0-39E4885E5AAA}" srcId="{0A97EF55-950E-483C-925F-7BF8AC582928}" destId="{983193CA-B04F-4013-B068-A6B8D171C94A}" srcOrd="6" destOrd="0" parTransId="{947923B7-DED7-43A8-9B54-EC16613FC736}" sibTransId="{342E5572-9870-452F-A4A9-1E9259589B5F}"/>
    <dgm:cxn modelId="{D20966AE-6198-4C06-B8CF-4A7A65FEAC0A}" type="presOf" srcId="{EF5869A2-C429-40AE-8755-59F30F42D8B9}" destId="{8FFB922A-77D4-42CC-8637-8DFFEA2C0FB9}" srcOrd="0" destOrd="0" presId="urn:microsoft.com/office/officeart/2005/8/layout/default"/>
    <dgm:cxn modelId="{902FD3B2-3E59-4158-ADD5-28C582A78072}" srcId="{0A97EF55-950E-483C-925F-7BF8AC582928}" destId="{F01C9740-0FE3-4136-B7F5-B2738EECB0EB}" srcOrd="7" destOrd="0" parTransId="{E7BCE127-E4BA-46AE-B314-5118B8765890}" sibTransId="{A8C61BB4-D7B7-4984-B95D-4F18A0EA7BE7}"/>
    <dgm:cxn modelId="{51284DB5-C806-46E9-8F93-CCC905729C14}" type="presOf" srcId="{3E49728D-D3B9-4357-848A-E325CF9551FF}" destId="{C193415D-6B47-42D5-8E07-D9D6E4E885CE}" srcOrd="0" destOrd="0" presId="urn:microsoft.com/office/officeart/2005/8/layout/default"/>
    <dgm:cxn modelId="{F69A5FB6-659F-49F9-9C12-616A1C1D857B}" type="presOf" srcId="{E91DE6C3-3DC1-4477-8C74-FCBDE1DE3B05}" destId="{4FAE9224-30CC-4321-9F15-35E1E25A77AD}" srcOrd="0" destOrd="0" presId="urn:microsoft.com/office/officeart/2005/8/layout/default"/>
    <dgm:cxn modelId="{0D3562B8-8541-4490-BF75-D369DC51E984}" srcId="{0A97EF55-950E-483C-925F-7BF8AC582928}" destId="{54D9B2BF-41C7-4035-B8C5-EA254DC2B829}" srcOrd="0" destOrd="0" parTransId="{7CB3FE56-1F97-4994-94D0-B043FFF65F36}" sibTransId="{0021820F-F3E3-40A9-84A5-1FC76AA66135}"/>
    <dgm:cxn modelId="{4EB1E9E8-267D-4EDE-A6C9-E3B95CF931F9}" srcId="{0A97EF55-950E-483C-925F-7BF8AC582928}" destId="{3E49728D-D3B9-4357-848A-E325CF9551FF}" srcOrd="4" destOrd="0" parTransId="{60EEFD12-6007-4E14-8B07-4A2B062A02E9}" sibTransId="{8F8114AF-74E1-45C0-95C9-F4703DEBCD58}"/>
    <dgm:cxn modelId="{7710C7EC-62BF-4E32-A0D9-96B9EF6CA36D}" type="presOf" srcId="{983193CA-B04F-4013-B068-A6B8D171C94A}" destId="{15EA4861-E6E8-4B50-8561-E2043332736C}" srcOrd="0" destOrd="0" presId="urn:microsoft.com/office/officeart/2005/8/layout/default"/>
    <dgm:cxn modelId="{B747E0F7-98F6-482B-AC87-E176A0A54635}" srcId="{0A97EF55-950E-483C-925F-7BF8AC582928}" destId="{E2B24D05-78BD-4E6A-876C-7B8FA3520D53}" srcOrd="3" destOrd="0" parTransId="{0BBAD382-6267-4497-8C85-CE98D5D6BE7D}" sibTransId="{8B4D1CEB-CA29-4F8B-ABD3-54F9E3633D9F}"/>
    <dgm:cxn modelId="{5A4C00F8-F79A-4546-B8A1-6C3E38144F0B}" srcId="{0A97EF55-950E-483C-925F-7BF8AC582928}" destId="{E91DE6C3-3DC1-4477-8C74-FCBDE1DE3B05}" srcOrd="1" destOrd="0" parTransId="{8E970B27-3588-4D7F-8699-1CEEC6348DAC}" sibTransId="{BD7AAEEA-5967-40F2-8C82-C4AEB85C9A51}"/>
    <dgm:cxn modelId="{3FC8E2C4-DAF1-4602-8066-EFC8B2A722FC}" type="presParOf" srcId="{7E36BDE4-5E28-483A-BAB4-B8A161567885}" destId="{242EBCC9-7A17-4F22-889E-CBCD128D2C4F}" srcOrd="0" destOrd="0" presId="urn:microsoft.com/office/officeart/2005/8/layout/default"/>
    <dgm:cxn modelId="{925A6507-B1C2-4BAA-9697-11BE2FA1EEB6}" type="presParOf" srcId="{7E36BDE4-5E28-483A-BAB4-B8A161567885}" destId="{267307EF-C038-4AA8-84A2-2D1834613B28}" srcOrd="1" destOrd="0" presId="urn:microsoft.com/office/officeart/2005/8/layout/default"/>
    <dgm:cxn modelId="{627099E8-1D5D-4465-B0AC-ECEF70EA79D8}" type="presParOf" srcId="{7E36BDE4-5E28-483A-BAB4-B8A161567885}" destId="{4FAE9224-30CC-4321-9F15-35E1E25A77AD}" srcOrd="2" destOrd="0" presId="urn:microsoft.com/office/officeart/2005/8/layout/default"/>
    <dgm:cxn modelId="{9118B984-F2BE-4B85-A234-7A90A7D1EC2A}" type="presParOf" srcId="{7E36BDE4-5E28-483A-BAB4-B8A161567885}" destId="{89442BE1-BD0B-46EC-A11C-959F2912CE50}" srcOrd="3" destOrd="0" presId="urn:microsoft.com/office/officeart/2005/8/layout/default"/>
    <dgm:cxn modelId="{3625C89F-1F84-4742-9792-7285865966B5}" type="presParOf" srcId="{7E36BDE4-5E28-483A-BAB4-B8A161567885}" destId="{8FFB922A-77D4-42CC-8637-8DFFEA2C0FB9}" srcOrd="4" destOrd="0" presId="urn:microsoft.com/office/officeart/2005/8/layout/default"/>
    <dgm:cxn modelId="{08450DCB-4301-4451-93A5-8F2BBACA0EBD}" type="presParOf" srcId="{7E36BDE4-5E28-483A-BAB4-B8A161567885}" destId="{E8014392-03F5-472B-8466-0465D6DBA6F4}" srcOrd="5" destOrd="0" presId="urn:microsoft.com/office/officeart/2005/8/layout/default"/>
    <dgm:cxn modelId="{8098CA8D-4286-4BB4-832C-885506F9DA9C}" type="presParOf" srcId="{7E36BDE4-5E28-483A-BAB4-B8A161567885}" destId="{A7A3EE84-594A-4C3C-9F8F-B3DA2994A566}" srcOrd="6" destOrd="0" presId="urn:microsoft.com/office/officeart/2005/8/layout/default"/>
    <dgm:cxn modelId="{62C8A84B-43F2-43F1-8155-121907CE900A}" type="presParOf" srcId="{7E36BDE4-5E28-483A-BAB4-B8A161567885}" destId="{C5345E6C-B803-4AA7-8B09-106337099B5E}" srcOrd="7" destOrd="0" presId="urn:microsoft.com/office/officeart/2005/8/layout/default"/>
    <dgm:cxn modelId="{8C1A77DE-714A-44FD-910B-1ADD48C300B2}" type="presParOf" srcId="{7E36BDE4-5E28-483A-BAB4-B8A161567885}" destId="{C193415D-6B47-42D5-8E07-D9D6E4E885CE}" srcOrd="8" destOrd="0" presId="urn:microsoft.com/office/officeart/2005/8/layout/default"/>
    <dgm:cxn modelId="{45CBF3A5-3016-48E9-ABA6-C1920ED82BB0}" type="presParOf" srcId="{7E36BDE4-5E28-483A-BAB4-B8A161567885}" destId="{E1139424-DBBD-41A2-A441-497C85FD7586}" srcOrd="9" destOrd="0" presId="urn:microsoft.com/office/officeart/2005/8/layout/default"/>
    <dgm:cxn modelId="{B7110AC7-4ABC-4A4A-ABBE-37CE8BA11B9E}" type="presParOf" srcId="{7E36BDE4-5E28-483A-BAB4-B8A161567885}" destId="{5EACF773-326B-4CC8-8424-2CDF613747E8}" srcOrd="10" destOrd="0" presId="urn:microsoft.com/office/officeart/2005/8/layout/default"/>
    <dgm:cxn modelId="{C63045AD-55E0-48E2-8B04-8AA0A6EE6A1D}" type="presParOf" srcId="{7E36BDE4-5E28-483A-BAB4-B8A161567885}" destId="{4698611F-56E6-434F-9CB5-C767C673988D}" srcOrd="11" destOrd="0" presId="urn:microsoft.com/office/officeart/2005/8/layout/default"/>
    <dgm:cxn modelId="{6AB32D14-EB91-4AE1-B0B2-70C82336FC12}" type="presParOf" srcId="{7E36BDE4-5E28-483A-BAB4-B8A161567885}" destId="{15EA4861-E6E8-4B50-8561-E2043332736C}" srcOrd="12" destOrd="0" presId="urn:microsoft.com/office/officeart/2005/8/layout/default"/>
    <dgm:cxn modelId="{D2971558-1079-4B19-93E7-CA59F5EF01DF}" type="presParOf" srcId="{7E36BDE4-5E28-483A-BAB4-B8A161567885}" destId="{C137B8F7-1FA4-4718-A312-E1C7A58C1DE0}" srcOrd="13" destOrd="0" presId="urn:microsoft.com/office/officeart/2005/8/layout/default"/>
    <dgm:cxn modelId="{07BF2682-D80E-4BBF-8763-5CB6F7AF8847}" type="presParOf" srcId="{7E36BDE4-5E28-483A-BAB4-B8A161567885}" destId="{DFB8E5EE-4BAE-4D84-9F46-2CF8D64A19F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EBCC9-7A17-4F22-889E-CBCD128D2C4F}">
      <dsp:nvSpPr>
        <dsp:cNvPr id="0" name=""/>
        <dsp:cNvSpPr/>
      </dsp:nvSpPr>
      <dsp:spPr>
        <a:xfrm>
          <a:off x="2979" y="663326"/>
          <a:ext cx="2363634" cy="14181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מעל 1500 מטופלים במערכי השיקום בכל רגע נתון</a:t>
          </a:r>
        </a:p>
      </dsp:txBody>
      <dsp:txXfrm>
        <a:off x="2979" y="663326"/>
        <a:ext cx="2363634" cy="1418180"/>
      </dsp:txXfrm>
    </dsp:sp>
    <dsp:sp modelId="{4FAE9224-30CC-4321-9F15-35E1E25A77AD}">
      <dsp:nvSpPr>
        <dsp:cNvPr id="0" name=""/>
        <dsp:cNvSpPr/>
      </dsp:nvSpPr>
      <dsp:spPr>
        <a:xfrm>
          <a:off x="2602977" y="663326"/>
          <a:ext cx="2363634" cy="1418180"/>
        </a:xfrm>
        <a:prstGeom prst="rect">
          <a:avLst/>
        </a:prstGeom>
        <a:solidFill>
          <a:schemeClr val="accent4">
            <a:hueOff val="-301215"/>
            <a:satOff val="266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מעל ל-20 מרפאות במלונות ובמרכזי הפינוי</a:t>
          </a:r>
        </a:p>
      </dsp:txBody>
      <dsp:txXfrm>
        <a:off x="2602977" y="663326"/>
        <a:ext cx="2363634" cy="1418180"/>
      </dsp:txXfrm>
    </dsp:sp>
    <dsp:sp modelId="{8FFB922A-77D4-42CC-8637-8DFFEA2C0FB9}">
      <dsp:nvSpPr>
        <dsp:cNvPr id="0" name=""/>
        <dsp:cNvSpPr/>
      </dsp:nvSpPr>
      <dsp:spPr>
        <a:xfrm>
          <a:off x="5202976" y="663326"/>
          <a:ext cx="2363634" cy="1418180"/>
        </a:xfrm>
        <a:prstGeom prst="rect">
          <a:avLst/>
        </a:prstGeom>
        <a:solidFill>
          <a:schemeClr val="accent4">
            <a:hueOff val="-602430"/>
            <a:satOff val="533"/>
            <a:lumOff val="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מעל ל-20,000 מטופלים </a:t>
          </a:r>
          <a:r>
            <a:rPr lang="he-IL" sz="1900" kern="1200" dirty="0" err="1"/>
            <a:t>בבתי"ח</a:t>
          </a:r>
          <a:endParaRPr lang="he-IL" sz="1900" kern="1200" dirty="0"/>
        </a:p>
      </dsp:txBody>
      <dsp:txXfrm>
        <a:off x="5202976" y="663326"/>
        <a:ext cx="2363634" cy="1418180"/>
      </dsp:txXfrm>
    </dsp:sp>
    <dsp:sp modelId="{A7A3EE84-594A-4C3C-9F8F-B3DA2994A566}">
      <dsp:nvSpPr>
        <dsp:cNvPr id="0" name=""/>
        <dsp:cNvSpPr/>
      </dsp:nvSpPr>
      <dsp:spPr>
        <a:xfrm>
          <a:off x="7802974" y="663326"/>
          <a:ext cx="2363634" cy="1418180"/>
        </a:xfrm>
        <a:prstGeom prst="rect">
          <a:avLst/>
        </a:prstGeom>
        <a:solidFill>
          <a:schemeClr val="accent4">
            <a:hueOff val="-903646"/>
            <a:satOff val="799"/>
            <a:lumOff val="5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הגדלת מרכזי החוסן והקמת מרכז חוסן ארצי</a:t>
          </a:r>
        </a:p>
      </dsp:txBody>
      <dsp:txXfrm>
        <a:off x="7802974" y="663326"/>
        <a:ext cx="2363634" cy="1418180"/>
      </dsp:txXfrm>
    </dsp:sp>
    <dsp:sp modelId="{C193415D-6B47-42D5-8E07-D9D6E4E885CE}">
      <dsp:nvSpPr>
        <dsp:cNvPr id="0" name=""/>
        <dsp:cNvSpPr/>
      </dsp:nvSpPr>
      <dsp:spPr>
        <a:xfrm>
          <a:off x="2979" y="2317871"/>
          <a:ext cx="2363634" cy="1418180"/>
        </a:xfrm>
        <a:prstGeom prst="rect">
          <a:avLst/>
        </a:prstGeom>
        <a:solidFill>
          <a:schemeClr val="accent4">
            <a:hueOff val="-1204861"/>
            <a:satOff val="1066"/>
            <a:lumOff val="70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טיפול בשבים ובבני משפחות חטופים</a:t>
          </a:r>
        </a:p>
      </dsp:txBody>
      <dsp:txXfrm>
        <a:off x="2979" y="2317871"/>
        <a:ext cx="2363634" cy="1418180"/>
      </dsp:txXfrm>
    </dsp:sp>
    <dsp:sp modelId="{5EACF773-326B-4CC8-8424-2CDF613747E8}">
      <dsp:nvSpPr>
        <dsp:cNvPr id="0" name=""/>
        <dsp:cNvSpPr/>
      </dsp:nvSpPr>
      <dsp:spPr>
        <a:xfrm>
          <a:off x="2602977" y="2317871"/>
          <a:ext cx="2363634" cy="1418180"/>
        </a:xfrm>
        <a:prstGeom prst="rect">
          <a:avLst/>
        </a:prstGeom>
        <a:solidFill>
          <a:schemeClr val="accent4">
            <a:hueOff val="-1506076"/>
            <a:satOff val="1332"/>
            <a:lumOff val="8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זיהוי מאות נרצחים על ידי המכון לרפואה משפטית</a:t>
          </a:r>
        </a:p>
      </dsp:txBody>
      <dsp:txXfrm>
        <a:off x="2602977" y="2317871"/>
        <a:ext cx="2363634" cy="1418180"/>
      </dsp:txXfrm>
    </dsp:sp>
    <dsp:sp modelId="{15EA4861-E6E8-4B50-8561-E2043332736C}">
      <dsp:nvSpPr>
        <dsp:cNvPr id="0" name=""/>
        <dsp:cNvSpPr/>
      </dsp:nvSpPr>
      <dsp:spPr>
        <a:xfrm>
          <a:off x="5202976" y="2317871"/>
          <a:ext cx="2363634" cy="1418180"/>
        </a:xfrm>
        <a:prstGeom prst="rect">
          <a:avLst/>
        </a:prstGeom>
        <a:solidFill>
          <a:schemeClr val="accent4">
            <a:hueOff val="-1807291"/>
            <a:satOff val="1599"/>
            <a:lumOff val="105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מתן מענה נפשי </a:t>
          </a:r>
          <a:r>
            <a:rPr lang="he-IL" sz="1900" kern="1200" dirty="0" err="1"/>
            <a:t>חירומי</a:t>
          </a:r>
          <a:r>
            <a:rPr lang="he-IL" sz="1900" kern="1200" dirty="0"/>
            <a:t> בבתי המלון והרחבת המגעים והיצע המטפלים בקהילה</a:t>
          </a:r>
        </a:p>
      </dsp:txBody>
      <dsp:txXfrm>
        <a:off x="5202976" y="2317871"/>
        <a:ext cx="2363634" cy="1418180"/>
      </dsp:txXfrm>
    </dsp:sp>
    <dsp:sp modelId="{DFB8E5EE-4BAE-4D84-9F46-2CF8D64A19F8}">
      <dsp:nvSpPr>
        <dsp:cNvPr id="0" name=""/>
        <dsp:cNvSpPr/>
      </dsp:nvSpPr>
      <dsp:spPr>
        <a:xfrm>
          <a:off x="7802974" y="2317871"/>
          <a:ext cx="2363634" cy="1418180"/>
        </a:xfrm>
        <a:prstGeom prst="rect">
          <a:avLst/>
        </a:prstGeom>
        <a:solidFill>
          <a:schemeClr val="accent4">
            <a:hueOff val="-2108506"/>
            <a:satOff val="1865"/>
            <a:lumOff val="123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תוספת תקציב – 320 </a:t>
          </a:r>
          <a:r>
            <a:rPr lang="he-IL" sz="1900" kern="1200" dirty="0" err="1"/>
            <a:t>מלש"ח</a:t>
          </a:r>
          <a:r>
            <a:rPr lang="he-IL" sz="1900" kern="1200" dirty="0"/>
            <a:t> למיגון</a:t>
          </a:r>
        </a:p>
      </dsp:txBody>
      <dsp:txXfrm>
        <a:off x="7802974" y="2317871"/>
        <a:ext cx="2363634" cy="1418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55493" cy="495397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2883" y="1"/>
            <a:ext cx="2955493" cy="495397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3/24/2025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1766"/>
            <a:ext cx="2955493" cy="495397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2883" y="9421766"/>
            <a:ext cx="2955493" cy="495397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5290" cy="495935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>
              <a:defRPr sz="1200">
                <a:latin typeface="Open Sans Hebrew" panose="00000500000000000000" pitchFamily="2" charset="-79"/>
                <a:ea typeface="Open Sans" panose="020B0606030504020204" pitchFamily="34" charset="0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3" y="1"/>
            <a:ext cx="2955290" cy="495935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>
              <a:defRPr sz="1200">
                <a:latin typeface="Open Sans Hebrew" panose="00000500000000000000" pitchFamily="2" charset="-79"/>
                <a:ea typeface="Open Sans" panose="020B0606030504020204" pitchFamily="34" charset="0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fld id="{0BA5BBE4-AEA3-489A-A28E-0C2FAF2506E3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44538"/>
            <a:ext cx="660717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5"/>
            <a:ext cx="2955290" cy="495935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>
              <a:defRPr sz="1200">
                <a:latin typeface="Open Sans Hebrew" panose="00000500000000000000" pitchFamily="2" charset="-79"/>
                <a:ea typeface="Open Sans" panose="020B0606030504020204" pitchFamily="34" charset="0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3" y="9421045"/>
            <a:ext cx="2955290" cy="495935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>
              <a:defRPr sz="1200">
                <a:latin typeface="Open Sans Hebrew" panose="00000500000000000000" pitchFamily="2" charset="-79"/>
                <a:ea typeface="Open Sans" panose="020B0606030504020204" pitchFamily="34" charset="0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Open Sans Hebrew" panose="00000500000000000000" pitchFamily="2" charset="-79"/>
        <a:ea typeface="Open Sans" panose="020B0606030504020204" pitchFamily="34" charset="0"/>
        <a:cs typeface="Open Sans Hebrew" panose="00000500000000000000" pitchFamily="2" charset="-79"/>
        <a:sym typeface="Open Sans Hebrew" panose="00000500000000000000" pitchFamily="2" charset="-79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en Sans Hebrew" panose="00000500000000000000" pitchFamily="2" charset="-79"/>
        <a:ea typeface="Open Sans" panose="020B0606030504020204" pitchFamily="34" charset="0"/>
        <a:cs typeface="Open Sans Hebrew" panose="00000500000000000000" pitchFamily="2" charset="-79"/>
        <a:sym typeface="Open Sans Hebrew" panose="00000500000000000000" pitchFamily="2" charset="-79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en Sans Hebrew" panose="00000500000000000000" pitchFamily="2" charset="-79"/>
        <a:ea typeface="Open Sans" panose="020B0606030504020204" pitchFamily="34" charset="0"/>
        <a:cs typeface="Open Sans Hebrew" panose="00000500000000000000" pitchFamily="2" charset="-79"/>
        <a:sym typeface="Open Sans Hebrew" panose="00000500000000000000" pitchFamily="2" charset="-79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en Sans Hebrew" panose="00000500000000000000" pitchFamily="2" charset="-79"/>
        <a:ea typeface="Open Sans" panose="020B0606030504020204" pitchFamily="34" charset="0"/>
        <a:cs typeface="Open Sans Hebrew" panose="00000500000000000000" pitchFamily="2" charset="-79"/>
        <a:sym typeface="Open Sans Hebrew" panose="00000500000000000000" pitchFamily="2" charset="-79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en Sans Hebrew" panose="00000500000000000000" pitchFamily="2" charset="-79"/>
        <a:ea typeface="Open Sans" panose="020B0606030504020204" pitchFamily="34" charset="0"/>
        <a:cs typeface="Open Sans Hebrew" panose="00000500000000000000" pitchFamily="2" charset="-79"/>
        <a:sym typeface="Open Sans Hebrew" panose="00000500000000000000" pitchFamily="2" charset="-79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הערות 1">
            <a:extLst>
              <a:ext uri="{FF2B5EF4-FFF2-40B4-BE49-F238E27FC236}">
                <a16:creationId xmlns:a16="http://schemas.microsoft.com/office/drawing/2014/main" id="{5F60D46A-E43C-472D-B065-D01D0DABB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 algn="r" rtl="1">
              <a:buClr>
                <a:srgbClr val="000000"/>
              </a:buClr>
              <a:buFont typeface="Calibri" panose="020F0502020204030204" pitchFamily="34" charset="0"/>
              <a:buAutoNum type="arabicPeriod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60442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הערות 1">
            <a:extLst>
              <a:ext uri="{FF2B5EF4-FFF2-40B4-BE49-F238E27FC236}">
                <a16:creationId xmlns:a16="http://schemas.microsoft.com/office/drawing/2014/main" id="{5F60D46A-E43C-472D-B065-D01D0DABB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 algn="r" rtl="1">
              <a:buClr>
                <a:srgbClr val="000000"/>
              </a:buClr>
              <a:buFont typeface="Calibri" panose="020F0502020204030204" pitchFamily="34" charset="0"/>
              <a:buAutoNum type="arabicPeriod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78192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הערות 1">
            <a:extLst>
              <a:ext uri="{FF2B5EF4-FFF2-40B4-BE49-F238E27FC236}">
                <a16:creationId xmlns:a16="http://schemas.microsoft.com/office/drawing/2014/main" id="{5F60D46A-E43C-472D-B065-D01D0DABB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r" rtl="1">
              <a:buClr>
                <a:srgbClr val="000000"/>
              </a:buClr>
              <a:buFont typeface="Calibri" panose="020F0502020204030204" pitchFamily="34" charset="0"/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15411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31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הערות 1">
            <a:extLst>
              <a:ext uri="{FF2B5EF4-FFF2-40B4-BE49-F238E27FC236}">
                <a16:creationId xmlns:a16="http://schemas.microsoft.com/office/drawing/2014/main" id="{DD82C2A7-D90B-4875-8CC4-28DC258B4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trike="sngStrike" dirty="0"/>
          </a:p>
        </p:txBody>
      </p:sp>
    </p:spTree>
    <p:extLst>
      <p:ext uri="{BB962C8B-B14F-4D97-AF65-F5344CB8AC3E}">
        <p14:creationId xmlns:p14="http://schemas.microsoft.com/office/powerpoint/2010/main" val="2346070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הערות 1">
            <a:extLst>
              <a:ext uri="{FF2B5EF4-FFF2-40B4-BE49-F238E27FC236}">
                <a16:creationId xmlns:a16="http://schemas.microsoft.com/office/drawing/2014/main" id="{D5B6C318-C3C3-4A7A-AD29-0901A072B4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הערות 1">
            <a:extLst>
              <a:ext uri="{FF2B5EF4-FFF2-40B4-BE49-F238E27FC236}">
                <a16:creationId xmlns:a16="http://schemas.microsoft.com/office/drawing/2014/main" id="{833C52C4-8BCA-4E61-9AD5-01950010D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26872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הערות 1">
            <a:extLst>
              <a:ext uri="{FF2B5EF4-FFF2-40B4-BE49-F238E27FC236}">
                <a16:creationId xmlns:a16="http://schemas.microsoft.com/office/drawing/2014/main" id="{584795BF-1D15-4662-942D-1EE7BC50ED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trike="sngStrike" dirty="0"/>
          </a:p>
        </p:txBody>
      </p:sp>
    </p:spTree>
    <p:extLst>
      <p:ext uri="{BB962C8B-B14F-4D97-AF65-F5344CB8AC3E}">
        <p14:creationId xmlns:p14="http://schemas.microsoft.com/office/powerpoint/2010/main" val="1245609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הערות 1">
            <a:extLst>
              <a:ext uri="{FF2B5EF4-FFF2-40B4-BE49-F238E27FC236}">
                <a16:creationId xmlns:a16="http://schemas.microsoft.com/office/drawing/2014/main" id="{C0D881C7-795F-46E1-97D4-608F045B9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9243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הערות 1">
            <a:extLst>
              <a:ext uri="{FF2B5EF4-FFF2-40B4-BE49-F238E27FC236}">
                <a16:creationId xmlns:a16="http://schemas.microsoft.com/office/drawing/2014/main" id="{58757233-F957-4F6B-ACEA-1AF858C27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trike="sngStrike" dirty="0"/>
          </a:p>
        </p:txBody>
      </p:sp>
    </p:spTree>
    <p:extLst>
      <p:ext uri="{BB962C8B-B14F-4D97-AF65-F5344CB8AC3E}">
        <p14:creationId xmlns:p14="http://schemas.microsoft.com/office/powerpoint/2010/main" val="2790820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944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הערות 1">
            <a:extLst>
              <a:ext uri="{FF2B5EF4-FFF2-40B4-BE49-F238E27FC236}">
                <a16:creationId xmlns:a16="http://schemas.microsoft.com/office/drawing/2014/main" id="{E492E04C-E959-4D0F-8610-D19D61DCF2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trike="sngStrik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17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65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הערות 1">
            <a:extLst>
              <a:ext uri="{FF2B5EF4-FFF2-40B4-BE49-F238E27FC236}">
                <a16:creationId xmlns:a16="http://schemas.microsoft.com/office/drawing/2014/main" id="{D2E383F4-A36F-4A80-B40A-4BD2DBD6BA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10139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הערות 1">
            <a:extLst>
              <a:ext uri="{FF2B5EF4-FFF2-40B4-BE49-F238E27FC236}">
                <a16:creationId xmlns:a16="http://schemas.microsoft.com/office/drawing/2014/main" id="{21FFDD90-29BA-4475-A95F-6E114098AC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trike="sngStrike" dirty="0"/>
          </a:p>
        </p:txBody>
      </p:sp>
    </p:spTree>
    <p:extLst>
      <p:ext uri="{BB962C8B-B14F-4D97-AF65-F5344CB8AC3E}">
        <p14:creationId xmlns:p14="http://schemas.microsoft.com/office/powerpoint/2010/main" val="2317570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הערות 1">
            <a:extLst>
              <a:ext uri="{FF2B5EF4-FFF2-40B4-BE49-F238E27FC236}">
                <a16:creationId xmlns:a16="http://schemas.microsoft.com/office/drawing/2014/main" id="{21FFDD90-29BA-4475-A95F-6E114098AC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trike="sngStrike" dirty="0"/>
          </a:p>
        </p:txBody>
      </p:sp>
    </p:spTree>
    <p:extLst>
      <p:ext uri="{BB962C8B-B14F-4D97-AF65-F5344CB8AC3E}">
        <p14:creationId xmlns:p14="http://schemas.microsoft.com/office/powerpoint/2010/main" val="3324397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הערות 1">
            <a:extLst>
              <a:ext uri="{FF2B5EF4-FFF2-40B4-BE49-F238E27FC236}">
                <a16:creationId xmlns:a16="http://schemas.microsoft.com/office/drawing/2014/main" id="{5F60D46A-E43C-472D-B065-D01D0DABB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46633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הערות 1">
            <a:extLst>
              <a:ext uri="{FF2B5EF4-FFF2-40B4-BE49-F238E27FC236}">
                <a16:creationId xmlns:a16="http://schemas.microsoft.com/office/drawing/2014/main" id="{5F60D46A-E43C-472D-B065-D01D0DABB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88352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הערות 1">
            <a:extLst>
              <a:ext uri="{FF2B5EF4-FFF2-40B4-BE49-F238E27FC236}">
                <a16:creationId xmlns:a16="http://schemas.microsoft.com/office/drawing/2014/main" id="{5F60D46A-E43C-472D-B065-D01D0DABB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 algn="r" rtl="1">
              <a:buClr>
                <a:srgbClr val="000000"/>
              </a:buClr>
              <a:buFont typeface="Calibri" panose="020F0502020204030204" pitchFamily="34" charset="0"/>
              <a:buAutoNum type="arabicPeriod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7461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10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4" Type="http://schemas.openxmlformats.org/officeDocument/2006/relationships/image" Target="../media/image4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5" Type="http://schemas.openxmlformats.org/officeDocument/2006/relationships/image" Target="../media/image12.jpeg"/><Relationship Id="rId4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4" Type="http://schemas.openxmlformats.org/officeDocument/2006/relationships/image" Target="../media/image4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5" Type="http://schemas.openxmlformats.org/officeDocument/2006/relationships/image" Target="../media/image13.jpeg"/><Relationship Id="rId4" Type="http://schemas.openxmlformats.org/officeDocument/2006/relationships/image" Target="../media/image4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0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1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2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3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4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5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6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7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9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8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0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9.xml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0.xml"/><Relationship Id="rId6" Type="http://schemas.openxmlformats.org/officeDocument/2006/relationships/image" Target="../media/image14.png"/><Relationship Id="rId5" Type="http://schemas.openxmlformats.org/officeDocument/2006/relationships/image" Target="../media/image6.jpeg"/><Relationship Id="rId4" Type="http://schemas.openxmlformats.org/officeDocument/2006/relationships/image" Target="../media/image4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3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3.xml"/><Relationship Id="rId4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5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6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6.jpeg"/><Relationship Id="rId4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7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8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9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0.bin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6.xml"/><Relationship Id="rId4" Type="http://schemas.openxmlformats.org/officeDocument/2006/relationships/image" Target="../media/image10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7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8.xml"/><Relationship Id="rId4" Type="http://schemas.openxmlformats.org/officeDocument/2006/relationships/image" Target="../media/image4.emf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9.xml"/><Relationship Id="rId5" Type="http://schemas.openxmlformats.org/officeDocument/2006/relationships/image" Target="../media/image12.jpeg"/><Relationship Id="rId4" Type="http://schemas.openxmlformats.org/officeDocument/2006/relationships/image" Target="../media/image4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0.xml"/><Relationship Id="rId4" Type="http://schemas.openxmlformats.org/officeDocument/2006/relationships/image" Target="../media/image4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1.xml"/><Relationship Id="rId5" Type="http://schemas.openxmlformats.org/officeDocument/2006/relationships/image" Target="../media/image13.jpeg"/><Relationship Id="rId4" Type="http://schemas.openxmlformats.org/officeDocument/2006/relationships/image" Target="../media/image4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6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7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8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9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0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1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2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3.bin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אובייקט 1" hidden="1">
            <a:extLst>
              <a:ext uri="{FF2B5EF4-FFF2-40B4-BE49-F238E27FC236}">
                <a16:creationId xmlns:a16="http://schemas.microsoft.com/office/drawing/2014/main" id="{8C9096CB-E423-4BBC-8012-0595F18706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64902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אובייקט 1" hidden="1">
                        <a:extLst>
                          <a:ext uri="{FF2B5EF4-FFF2-40B4-BE49-F238E27FC236}">
                            <a16:creationId xmlns:a16="http://schemas.microsoft.com/office/drawing/2014/main" id="{8C9096CB-E423-4BBC-8012-0595F1870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505856" y="727200"/>
            <a:ext cx="7200000" cy="54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 noProof="0"/>
              <a:t>לחץ על הסמל כדי להוסיף תמונה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2" y="5688811"/>
            <a:ext cx="5594351" cy="263521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he-IL"/>
              <a:t>כותרת </a:t>
            </a:r>
            <a:r>
              <a:rPr lang="en-US"/>
              <a:t>OPEN SANS</a:t>
            </a:r>
            <a:r>
              <a:rPr lang="he-IL"/>
              <a:t> מודגש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2" y="5964207"/>
            <a:ext cx="5594351" cy="452472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defRPr sz="1200" b="0" baseline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he-IL"/>
              <a:t>כותרת משנה </a:t>
            </a:r>
            <a:r>
              <a:rPr lang="en-US"/>
              <a:t>OPEN SANS</a:t>
            </a:r>
            <a:r>
              <a:rPr lang="he-IL"/>
              <a:t> רגיל </a:t>
            </a:r>
            <a:br>
              <a:rPr lang="en-US"/>
            </a:br>
            <a:r>
              <a:rPr lang="he-IL"/>
              <a:t>עד שתי שורות של טקסט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2" y="6416681"/>
            <a:ext cx="5594351" cy="263521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defRPr sz="1200" b="0" baseline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 sz="1400"/>
              <a:t>מחבר, ישות משפטית או תאריך</a:t>
            </a:r>
            <a:endParaRPr lang="en-US" sz="1400" noProof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23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27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28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30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31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32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33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34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5073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vider - Deloitte green">
    <p:bg bwMode="gray">
      <p:bgPr>
        <a:solidFill>
          <a:srgbClr val="A6D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אובייקט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30425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אובייקט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לבן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he-IL" sz="4000" b="1" i="0" baseline="0">
              <a:solidFill>
                <a:schemeClr val="bg1"/>
              </a:solidFill>
              <a:latin typeface="Open Sans Hebrew" panose="00000500000000000000" pitchFamily="2" charset="-79"/>
              <a:ea typeface="Open Sans" panose="020B0606030504020204" pitchFamily="34" charset="0"/>
              <a:cs typeface="Open Sans Hebrew" panose="00000500000000000000" pitchFamily="2" charset="-79"/>
              <a:sym typeface="Open Sans Hebrew" panose="00000500000000000000" pitchFamily="2" charset="-79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28000" y="2632801"/>
            <a:ext cx="11136000" cy="1592403"/>
          </a:xfrm>
        </p:spPr>
        <p:txBody>
          <a:bodyPr vert="horz" lIns="108000" rIns="108000" anchor="ctr"/>
          <a:lstStyle>
            <a:lvl1pPr algn="r" rtl="1">
              <a:lnSpc>
                <a:spcPct val="95000"/>
              </a:lnSpc>
              <a:defRPr sz="4000" b="1" baseline="0">
                <a:solidFill>
                  <a:schemeClr val="bg1"/>
                </a:solidFill>
                <a:latin typeface="Open Sans Hebrew" panose="00000500000000000000" pitchFamily="2" charset="-79"/>
                <a:ea typeface="Open Sans" panose="020B0606030504020204" pitchFamily="34" charset="0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 noProof="0"/>
              <a:t>חוצצים גודל 40 </a:t>
            </a:r>
            <a:r>
              <a:rPr lang="en-US"/>
              <a:t>OPEN SANS HEBREW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142667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vider - Deloitte green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אובייקט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5712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אובייקט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לבן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he-IL" sz="4000" b="1" i="0" baseline="0">
              <a:solidFill>
                <a:schemeClr val="bg1"/>
              </a:solidFill>
              <a:latin typeface="Open Sans Hebrew" panose="00000500000000000000" pitchFamily="2" charset="-79"/>
              <a:ea typeface="Open Sans" panose="020B0606030504020204" pitchFamily="34" charset="0"/>
              <a:cs typeface="Open Sans Hebrew" panose="00000500000000000000" pitchFamily="2" charset="-79"/>
              <a:sym typeface="Open Sans Hebrew" panose="00000500000000000000" pitchFamily="2" charset="-79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28000" y="2632801"/>
            <a:ext cx="11136000" cy="1592403"/>
          </a:xfrm>
        </p:spPr>
        <p:txBody>
          <a:bodyPr vert="horz" lIns="108000" rIns="108000" anchor="ctr"/>
          <a:lstStyle>
            <a:lvl1pPr algn="r" rtl="1">
              <a:lnSpc>
                <a:spcPct val="95000"/>
              </a:lnSpc>
              <a:defRPr sz="4000" b="1" baseline="0">
                <a:solidFill>
                  <a:schemeClr val="bg1"/>
                </a:solidFill>
                <a:latin typeface="Open Sans Hebrew" panose="00000500000000000000" pitchFamily="2" charset="-79"/>
                <a:ea typeface="Open Sans" panose="020B0606030504020204" pitchFamily="34" charset="0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 noProof="0"/>
              <a:t>חוצצים גודל 40 </a:t>
            </a:r>
            <a:r>
              <a:rPr lang="en-US"/>
              <a:t>OPEN SANS HEBREW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306170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vider - Deloitte green">
    <p:bg bwMode="gray">
      <p:bgPr>
        <a:solidFill>
          <a:srgbClr val="00A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אובייקט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46071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אובייקט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לבן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he-IL" sz="4000" b="1" i="0" baseline="0">
              <a:solidFill>
                <a:schemeClr val="bg1"/>
              </a:solidFill>
              <a:latin typeface="Open Sans Hebrew" panose="00000500000000000000" pitchFamily="2" charset="-79"/>
              <a:ea typeface="Open Sans" panose="020B0606030504020204" pitchFamily="34" charset="0"/>
              <a:cs typeface="Open Sans Hebrew" panose="00000500000000000000" pitchFamily="2" charset="-79"/>
              <a:sym typeface="Open Sans Hebrew" panose="00000500000000000000" pitchFamily="2" charset="-79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28000" y="2632801"/>
            <a:ext cx="11136000" cy="1592403"/>
          </a:xfrm>
        </p:spPr>
        <p:txBody>
          <a:bodyPr vert="horz" lIns="108000" rIns="108000" anchor="ctr"/>
          <a:lstStyle>
            <a:lvl1pPr algn="r" rtl="1">
              <a:lnSpc>
                <a:spcPct val="95000"/>
              </a:lnSpc>
              <a:defRPr sz="4000" b="1" baseline="0">
                <a:solidFill>
                  <a:schemeClr val="bg1"/>
                </a:solidFill>
                <a:latin typeface="Open Sans Hebrew" panose="00000500000000000000" pitchFamily="2" charset="-79"/>
                <a:ea typeface="Open Sans" panose="020B0606030504020204" pitchFamily="34" charset="0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 noProof="0"/>
              <a:t>חוצצים גודל 40 </a:t>
            </a:r>
            <a:r>
              <a:rPr lang="en-US"/>
              <a:t>OPEN SANS HEBREW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645073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E3F8A-1834-4DB0-8ACB-82B40C35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F253C-18AE-446C-9D3C-3023F10F4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969890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A1F6C5-C63F-ADFA-CB47-471630FFE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298"/>
            <a:ext cx="12191998" cy="6855402"/>
          </a:xfrm>
          <a:prstGeom prst="rect">
            <a:avLst/>
          </a:prstGeom>
        </p:spPr>
      </p:pic>
      <p:pic>
        <p:nvPicPr>
          <p:cNvPr id="9" name="תמונה 9">
            <a:extLst>
              <a:ext uri="{FF2B5EF4-FFF2-40B4-BE49-F238E27FC236}">
                <a16:creationId xmlns:a16="http://schemas.microsoft.com/office/drawing/2014/main" id="{9AAD1656-54C4-A48F-EB37-20A01CA9F2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7" r="-3048" b="66646"/>
          <a:stretch/>
        </p:blipFill>
        <p:spPr>
          <a:xfrm>
            <a:off x="277445" y="291796"/>
            <a:ext cx="2032000" cy="4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12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78E967D-E2F6-34AB-8075-290E01F77C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877699"/>
              </p:ext>
            </p:extLst>
          </p:nvPr>
        </p:nvGraphicFramePr>
        <p:xfrm>
          <a:off x="2823" y="1100"/>
          <a:ext cx="2823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78E967D-E2F6-34AB-8075-290E01F77C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3" y="1100"/>
                        <a:ext cx="2823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0" y="0"/>
            <a:ext cx="11184000" cy="6912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r" rtl="1">
              <a:defRPr sz="1662" b="1" baseline="0">
                <a:solidFill>
                  <a:srgbClr val="000E2E"/>
                </a:solidFill>
                <a:latin typeface="+mj-lt"/>
                <a:cs typeface="+mj-cs"/>
              </a:defRPr>
            </a:lvl1pPr>
          </a:lstStyle>
          <a:p>
            <a:r>
              <a:rPr lang="en-US" noProof="0"/>
              <a:t>CALIBRI</a:t>
            </a:r>
            <a:r>
              <a:rPr lang="he-IL" noProof="0"/>
              <a:t> </a:t>
            </a:r>
            <a:r>
              <a:rPr lang="en-US" noProof="0"/>
              <a:t>24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0" y="6284119"/>
            <a:ext cx="5154084" cy="114300"/>
          </a:xfrm>
          <a:prstGeom prst="rect">
            <a:avLst/>
          </a:prstGeom>
        </p:spPr>
        <p:txBody>
          <a:bodyPr lIns="36000" tIns="0" rIns="36000" bIns="0" anchor="ctr"/>
          <a:lstStyle>
            <a:lvl1pPr algn="l" rtl="0">
              <a:defRPr sz="467"/>
            </a:lvl1pPr>
          </a:lstStyle>
          <a:p>
            <a:pPr lvl="0"/>
            <a:r>
              <a:rPr lang="en-US"/>
              <a:t>SOURCE</a:t>
            </a:r>
            <a:r>
              <a:rPr lang="he-IL"/>
              <a:t>: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6135292"/>
            <a:ext cx="5154084" cy="114300"/>
          </a:xfrm>
          <a:prstGeom prst="rect">
            <a:avLst/>
          </a:prstGeom>
        </p:spPr>
        <p:txBody>
          <a:bodyPr lIns="36000" tIns="0" rIns="36000" bIns="0" anchor="ctr"/>
          <a:lstStyle>
            <a:lvl1pPr algn="l" rtl="0">
              <a:defRPr sz="467"/>
            </a:lvl1pPr>
          </a:lstStyle>
          <a:p>
            <a:pPr lvl="0"/>
            <a:r>
              <a:rPr lang="en-US"/>
              <a:t>REMARK:</a:t>
            </a:r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68E54D0A-3EFA-D3A4-88A8-A0A45BC4E1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400" y="799466"/>
            <a:ext cx="11187200" cy="4712677"/>
          </a:xfrm>
          <a:prstGeom prst="rect">
            <a:avLst/>
          </a:prstGeom>
        </p:spPr>
        <p:txBody>
          <a:bodyPr/>
          <a:lstStyle>
            <a:lvl1pPr marL="247281" indent="-121992">
              <a:buFont typeface="Open Sans" panose="020B0606030504020204" pitchFamily="34" charset="0"/>
              <a:buChar char="−"/>
              <a:defRPr sz="831"/>
            </a:lvl1pPr>
            <a:lvl2pPr marL="125289" indent="-125289">
              <a:buFont typeface="Arial" panose="020B0604020202020204" pitchFamily="34" charset="0"/>
              <a:buChar char="•"/>
              <a:defRPr sz="831" b="0">
                <a:solidFill>
                  <a:srgbClr val="000000"/>
                </a:solidFill>
              </a:defRPr>
            </a:lvl2pPr>
            <a:lvl3pPr marL="125289" indent="-125289">
              <a:defRPr/>
            </a:lvl3pPr>
            <a:lvl4pPr marL="125289" indent="-125289">
              <a:defRPr/>
            </a:lvl4pPr>
            <a:lvl5pPr marL="125289" indent="-125289">
              <a:defRPr/>
            </a:lvl5pPr>
          </a:lstStyle>
          <a:p>
            <a:pPr lvl="1"/>
            <a:r>
              <a:rPr lang="he-IL"/>
              <a:t>מלל 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27E01F-23AD-8AE0-E317-3EB0913D9417}"/>
              </a:ext>
            </a:extLst>
          </p:cNvPr>
          <p:cNvSpPr/>
          <p:nvPr userDrawn="1"/>
        </p:nvSpPr>
        <p:spPr bwMode="gray">
          <a:xfrm>
            <a:off x="-8826" y="6826349"/>
            <a:ext cx="12204663" cy="31652"/>
          </a:xfrm>
          <a:prstGeom prst="rect">
            <a:avLst/>
          </a:prstGeom>
          <a:gradFill>
            <a:gsLst>
              <a:gs pos="0">
                <a:srgbClr val="18DBD1"/>
              </a:gs>
              <a:gs pos="19000">
                <a:srgbClr val="41D2F2"/>
              </a:gs>
              <a:gs pos="40000">
                <a:srgbClr val="3F66FA"/>
              </a:gs>
              <a:gs pos="98058">
                <a:srgbClr val="E166E3"/>
              </a:gs>
              <a:gs pos="81000">
                <a:srgbClr val="A35EF2"/>
              </a:gs>
              <a:gs pos="63000">
                <a:srgbClr val="D385E1"/>
              </a:gs>
            </a:gsLst>
            <a:lin ang="10800000" scaled="0"/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he-IL" sz="1108" b="1">
              <a:solidFill>
                <a:schemeClr val="bg1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480738D-9076-F89C-AB48-7EE87BAB5EAF}"/>
              </a:ext>
            </a:extLst>
          </p:cNvPr>
          <p:cNvSpPr/>
          <p:nvPr userDrawn="1"/>
        </p:nvSpPr>
        <p:spPr bwMode="gray">
          <a:xfrm>
            <a:off x="-8826" y="0"/>
            <a:ext cx="12204663" cy="31652"/>
          </a:xfrm>
          <a:prstGeom prst="rect">
            <a:avLst/>
          </a:prstGeom>
          <a:gradFill>
            <a:gsLst>
              <a:gs pos="0">
                <a:srgbClr val="18DBD1"/>
              </a:gs>
              <a:gs pos="19000">
                <a:srgbClr val="41D2F2"/>
              </a:gs>
              <a:gs pos="40000">
                <a:srgbClr val="3F66FA"/>
              </a:gs>
              <a:gs pos="98058">
                <a:srgbClr val="E166E3"/>
              </a:gs>
              <a:gs pos="81000">
                <a:srgbClr val="A35EF2"/>
              </a:gs>
              <a:gs pos="63000">
                <a:srgbClr val="D385E1"/>
              </a:gs>
            </a:gsLst>
            <a:lin ang="10800000" scaled="0"/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he-IL" sz="1108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6515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טנדרט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04885E-0576-4974-829B-EB3F5D25694A}"/>
              </a:ext>
            </a:extLst>
          </p:cNvPr>
          <p:cNvSpPr/>
          <p:nvPr userDrawn="1"/>
        </p:nvSpPr>
        <p:spPr>
          <a:xfrm>
            <a:off x="300197" y="6598253"/>
            <a:ext cx="402906" cy="1384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rtl="0"/>
            <a:fld id="{BF683B7D-DF15-45FC-A8B7-E215C41C3B5F}" type="slidenum">
              <a:rPr lang="he-IL" sz="9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 rtl="0"/>
              <a:t>‹#›</a:t>
            </a:fld>
            <a:endParaRPr lang="en-US" sz="9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0C0B24-B864-4CD2-875A-E4781856AF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1" y="554783"/>
            <a:ext cx="11188700" cy="225425"/>
          </a:xfrm>
          <a:prstGeom prst="rect">
            <a:avLst/>
          </a:prstGeom>
        </p:spPr>
        <p:txBody>
          <a:bodyPr lIns="0" tIns="0" rIns="0" bIns="0"/>
          <a:lstStyle>
            <a:lvl1pPr algn="r" rtl="1">
              <a:lnSpc>
                <a:spcPts val="2400"/>
              </a:lnSpc>
              <a:spcAft>
                <a:spcPts val="0"/>
              </a:spcAft>
              <a:defRPr sz="2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/>
              <a:t>כותרת ראשית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0320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רש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04885E-0576-4974-829B-EB3F5D25694A}"/>
              </a:ext>
            </a:extLst>
          </p:cNvPr>
          <p:cNvSpPr/>
          <p:nvPr userDrawn="1"/>
        </p:nvSpPr>
        <p:spPr>
          <a:xfrm>
            <a:off x="300197" y="6598253"/>
            <a:ext cx="402906" cy="1384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rtl="0"/>
            <a:fld id="{BF683B7D-DF15-45FC-A8B7-E215C41C3B5F}" type="slidenum">
              <a:rPr lang="he-IL" sz="9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 rtl="0"/>
              <a:t>‹#›</a:t>
            </a:fld>
            <a:endParaRPr lang="en-US" sz="9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0CDF6E-2B7C-4667-BB55-39798434BA14}"/>
              </a:ext>
            </a:extLst>
          </p:cNvPr>
          <p:cNvSpPr/>
          <p:nvPr userDrawn="1"/>
        </p:nvSpPr>
        <p:spPr>
          <a:xfrm>
            <a:off x="8089900" y="241172"/>
            <a:ext cx="3600450" cy="1384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 rtl="1">
              <a:lnSpc>
                <a:spcPct val="100000"/>
              </a:lnSpc>
              <a:spcAft>
                <a:spcPts val="0"/>
              </a:spcAft>
            </a:pPr>
            <a:r>
              <a:rPr lang="he-IL" sz="900" b="0" kern="1200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שם המצגת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0C0B24-B864-4CD2-875A-E4781856AF5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401092" y="554783"/>
            <a:ext cx="2289258" cy="225425"/>
          </a:xfrm>
          <a:prstGeom prst="rect">
            <a:avLst/>
          </a:prstGeom>
        </p:spPr>
        <p:txBody>
          <a:bodyPr lIns="0" tIns="0" rIns="0" bIns="0"/>
          <a:lstStyle>
            <a:lvl1pPr algn="r" rtl="1">
              <a:lnSpc>
                <a:spcPts val="2400"/>
              </a:lnSpc>
              <a:spcAft>
                <a:spcPts val="0"/>
              </a:spcAft>
              <a:defRPr sz="2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/>
              <a:t>כותרת ראשית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B01044-BB9A-4F42-B54C-A25E52326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119" r="16603"/>
          <a:stretch/>
        </p:blipFill>
        <p:spPr>
          <a:xfrm rot="6365449">
            <a:off x="3540576" y="0"/>
            <a:ext cx="5638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604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61323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73F69-E7D6-4829-9355-45A46E9BC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660C14-56FC-48BE-A224-5BB4480DE88F}"/>
              </a:ext>
            </a:extLst>
          </p:cNvPr>
          <p:cNvGrpSpPr/>
          <p:nvPr userDrawn="1"/>
        </p:nvGrpSpPr>
        <p:grpSpPr>
          <a:xfrm>
            <a:off x="-1006166" y="0"/>
            <a:ext cx="812800" cy="3976473"/>
            <a:chOff x="-1336366" y="3681627"/>
            <a:chExt cx="812800" cy="397647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E18AFD-0128-45F9-9FA5-6FB82D54BF56}"/>
                </a:ext>
              </a:extLst>
            </p:cNvPr>
            <p:cNvSpPr/>
            <p:nvPr/>
          </p:nvSpPr>
          <p:spPr bwMode="gray">
            <a:xfrm>
              <a:off x="-1336366" y="3681627"/>
              <a:ext cx="812800" cy="3976473"/>
            </a:xfrm>
            <a:prstGeom prst="rect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>
                <a:solidFill>
                  <a:schemeClr val="bg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8FED80-9B8A-4184-AFEA-099E12289715}"/>
                </a:ext>
              </a:extLst>
            </p:cNvPr>
            <p:cNvGrpSpPr/>
            <p:nvPr/>
          </p:nvGrpSpPr>
          <p:grpSpPr>
            <a:xfrm>
              <a:off x="-1184918" y="3844788"/>
              <a:ext cx="509905" cy="3650151"/>
              <a:chOff x="-1184918" y="3882303"/>
              <a:chExt cx="509905" cy="365015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CCAA477-AE75-4A65-919C-BFEB08A32936}"/>
                  </a:ext>
                </a:extLst>
              </p:cNvPr>
              <p:cNvSpPr/>
              <p:nvPr/>
            </p:nvSpPr>
            <p:spPr bwMode="gray">
              <a:xfrm rot="16200000">
                <a:off x="-1184918" y="4510352"/>
                <a:ext cx="509905" cy="509905"/>
              </a:xfrm>
              <a:prstGeom prst="ellipse">
                <a:avLst/>
              </a:prstGeom>
              <a:solidFill>
                <a:srgbClr val="21758F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US" sz="1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E09ED37-96F3-4CD0-B09C-C7082F79A0AE}"/>
                  </a:ext>
                </a:extLst>
              </p:cNvPr>
              <p:cNvSpPr/>
              <p:nvPr/>
            </p:nvSpPr>
            <p:spPr bwMode="gray">
              <a:xfrm rot="16200000">
                <a:off x="-1184918" y="5766450"/>
                <a:ext cx="509905" cy="509905"/>
              </a:xfrm>
              <a:prstGeom prst="ellipse">
                <a:avLst/>
              </a:prstGeom>
              <a:solidFill>
                <a:srgbClr val="25BEE2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US" sz="1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A199450-1458-44FE-8345-9788A4055C55}"/>
                  </a:ext>
                </a:extLst>
              </p:cNvPr>
              <p:cNvSpPr/>
              <p:nvPr/>
            </p:nvSpPr>
            <p:spPr bwMode="gray">
              <a:xfrm rot="16200000">
                <a:off x="-1184918" y="7022549"/>
                <a:ext cx="509905" cy="509905"/>
              </a:xfrm>
              <a:prstGeom prst="ellipse">
                <a:avLst/>
              </a:prstGeom>
              <a:solidFill>
                <a:srgbClr val="EAEAEA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US" sz="1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53F159C-DF7E-4929-90F3-75FADEBECCC9}"/>
                  </a:ext>
                </a:extLst>
              </p:cNvPr>
              <p:cNvSpPr/>
              <p:nvPr/>
            </p:nvSpPr>
            <p:spPr bwMode="gray">
              <a:xfrm rot="16200000">
                <a:off x="-1184918" y="5138401"/>
                <a:ext cx="509905" cy="509905"/>
              </a:xfrm>
              <a:prstGeom prst="ellipse">
                <a:avLst/>
              </a:prstGeom>
              <a:solidFill>
                <a:srgbClr val="2396BF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US" sz="1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B881342-F298-4B62-9DF6-6E3A1AFCBD7D}"/>
                  </a:ext>
                </a:extLst>
              </p:cNvPr>
              <p:cNvSpPr/>
              <p:nvPr/>
            </p:nvSpPr>
            <p:spPr bwMode="gray">
              <a:xfrm rot="16200000">
                <a:off x="-1184918" y="3882303"/>
                <a:ext cx="509905" cy="509905"/>
              </a:xfrm>
              <a:prstGeom prst="ellipse">
                <a:avLst/>
              </a:prstGeom>
              <a:solidFill>
                <a:srgbClr val="BCD63A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US" sz="1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F469072-B6D8-4AC2-B40A-2BC5D698B715}"/>
                  </a:ext>
                </a:extLst>
              </p:cNvPr>
              <p:cNvSpPr/>
              <p:nvPr/>
            </p:nvSpPr>
            <p:spPr bwMode="gray">
              <a:xfrm rot="16200000">
                <a:off x="-1184918" y="6394499"/>
                <a:ext cx="509905" cy="509905"/>
              </a:xfrm>
              <a:prstGeom prst="ellipse">
                <a:avLst/>
              </a:prstGeom>
              <a:solidFill>
                <a:srgbClr val="1D74BA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US" sz="1600" b="1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888971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lack">
    <p:bg bwMode="gray"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אובייקט 1" hidden="1">
            <a:extLst>
              <a:ext uri="{FF2B5EF4-FFF2-40B4-BE49-F238E27FC236}">
                <a16:creationId xmlns:a16="http://schemas.microsoft.com/office/drawing/2014/main" id="{DA0BA6A4-68D1-4A69-8920-588A866652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6603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אובייקט 1" hidden="1">
                        <a:extLst>
                          <a:ext uri="{FF2B5EF4-FFF2-40B4-BE49-F238E27FC236}">
                            <a16:creationId xmlns:a16="http://schemas.microsoft.com/office/drawing/2014/main" id="{DA0BA6A4-68D1-4A69-8920-588A866652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505856" y="727200"/>
            <a:ext cx="7200000" cy="54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 noProof="0"/>
              <a:t>לחץ על הסמל כדי להוסיף תמונה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2" y="5688811"/>
            <a:ext cx="5594351" cy="263521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he-IL"/>
              <a:t>כותרת </a:t>
            </a:r>
            <a:r>
              <a:rPr lang="en-US"/>
              <a:t>OPEN SANS</a:t>
            </a:r>
            <a:r>
              <a:rPr lang="he-IL"/>
              <a:t> מודגש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2" y="5964207"/>
            <a:ext cx="5594351" cy="452472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defRPr sz="1200" b="0" baseline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he-IL"/>
              <a:t>כותרת משנה </a:t>
            </a:r>
            <a:r>
              <a:rPr lang="en-US"/>
              <a:t>OPEN SANS</a:t>
            </a:r>
            <a:r>
              <a:rPr lang="he-IL"/>
              <a:t> רגיל </a:t>
            </a:r>
            <a:br>
              <a:rPr lang="en-US"/>
            </a:br>
            <a:r>
              <a:rPr lang="he-IL"/>
              <a:t>עד שתי שורות של טקסט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2" y="6416681"/>
            <a:ext cx="5594351" cy="263521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defRPr sz="1200" b="0" baseline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 sz="1400"/>
              <a:t>מחבר, ישות משפטית או תאריך</a:t>
            </a:r>
            <a:endParaRPr lang="en-US" sz="1400" noProof="0"/>
          </a:p>
        </p:txBody>
      </p:sp>
      <p:pic>
        <p:nvPicPr>
          <p:cNvPr id="18" name="תמונה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0" y="-140962"/>
            <a:ext cx="1737239" cy="17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97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אובייקט 1" hidden="1">
            <a:extLst>
              <a:ext uri="{FF2B5EF4-FFF2-40B4-BE49-F238E27FC236}">
                <a16:creationId xmlns:a16="http://schemas.microsoft.com/office/drawing/2014/main" id="{D2391DC3-EA20-4BBF-81A3-4D4F53A034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2" name="אובייקט 1" hidden="1">
                        <a:extLst>
                          <a:ext uri="{FF2B5EF4-FFF2-40B4-BE49-F238E27FC236}">
                            <a16:creationId xmlns:a16="http://schemas.microsoft.com/office/drawing/2014/main" id="{D2391DC3-EA20-4BBF-81A3-4D4F53A034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505856" y="727200"/>
            <a:ext cx="7200000" cy="5400000"/>
          </a:xfrm>
          <a:prstGeom prst="rect">
            <a:avLst/>
          </a:prstGeom>
        </p:spPr>
        <p:txBody>
          <a:bodyPr/>
          <a:lstStyle>
            <a:lvl1pPr algn="l" rtl="0"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he-IL" noProof="0"/>
              <a:t>לחץ על הסמל כדי להוסיף תמונה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01647" y="5688811"/>
            <a:ext cx="5594351" cy="263521"/>
          </a:xfrm>
          <a:prstGeom prst="rect">
            <a:avLst/>
          </a:prstGeom>
        </p:spPr>
        <p:txBody>
          <a:bodyPr anchor="ctr"/>
          <a:lstStyle>
            <a:lvl1pPr algn="l" rtl="0">
              <a:spcAft>
                <a:spcPts val="0"/>
              </a:spcAft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en-US"/>
              <a:t>Headline OPEN SANS Bold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1647" y="5964207"/>
            <a:ext cx="5594351" cy="452472"/>
          </a:xfrm>
          <a:prstGeom prst="rect">
            <a:avLst/>
          </a:prstGeom>
        </p:spPr>
        <p:txBody>
          <a:bodyPr anchor="ctr"/>
          <a:lstStyle>
            <a:lvl1pPr algn="l" rtl="0">
              <a:spcAft>
                <a:spcPts val="0"/>
              </a:spcAft>
              <a:defRPr sz="1200" b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en-US"/>
              <a:t>Subheading OPEN SANS regular</a:t>
            </a:r>
            <a:br>
              <a:rPr lang="en-US"/>
            </a:br>
            <a:r>
              <a:rPr lang="en-US"/>
              <a:t>up to two lines of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1647" y="6416681"/>
            <a:ext cx="5594351" cy="263521"/>
          </a:xfrm>
          <a:prstGeom prst="rect">
            <a:avLst/>
          </a:prstGeom>
        </p:spPr>
        <p:txBody>
          <a:bodyPr anchor="ctr"/>
          <a:lstStyle>
            <a:lvl1pPr algn="l" rtl="0">
              <a:spcAft>
                <a:spcPts val="0"/>
              </a:spcAft>
              <a:defRPr sz="1400" b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en-US">
                <a:effectLst/>
              </a:rPr>
              <a:t>Author, legal entity or Date</a:t>
            </a:r>
            <a:endParaRPr lang="en-US" sz="1400" noProof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23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27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28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30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31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32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33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34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0739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אובייקט 1" hidden="1">
            <a:extLst>
              <a:ext uri="{FF2B5EF4-FFF2-40B4-BE49-F238E27FC236}">
                <a16:creationId xmlns:a16="http://schemas.microsoft.com/office/drawing/2014/main" id="{948550F7-C9B4-4C5B-9F81-3256227BCC3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2" name="אובייקט 1" hidden="1">
                        <a:extLst>
                          <a:ext uri="{FF2B5EF4-FFF2-40B4-BE49-F238E27FC236}">
                            <a16:creationId xmlns:a16="http://schemas.microsoft.com/office/drawing/2014/main" id="{948550F7-C9B4-4C5B-9F81-3256227BCC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505856" y="727200"/>
            <a:ext cx="7200000" cy="5400000"/>
          </a:xfrm>
          <a:prstGeom prst="rect">
            <a:avLst/>
          </a:prstGeom>
        </p:spPr>
        <p:txBody>
          <a:bodyPr/>
          <a:lstStyle>
            <a:lvl1pPr algn="l" rtl="0"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he-IL" noProof="0"/>
              <a:t>לחץ על הסמל כדי להוסיף תמונה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01647" y="5688811"/>
            <a:ext cx="5594351" cy="263521"/>
          </a:xfrm>
          <a:prstGeom prst="rect">
            <a:avLst/>
          </a:prstGeom>
        </p:spPr>
        <p:txBody>
          <a:bodyPr anchor="ctr"/>
          <a:lstStyle>
            <a:lvl1pPr algn="l" rtl="0">
              <a:spcAft>
                <a:spcPts val="0"/>
              </a:spcAft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en-US"/>
              <a:t>Headline OPEN SANS Bold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1647" y="5964207"/>
            <a:ext cx="5594351" cy="452472"/>
          </a:xfrm>
          <a:prstGeom prst="rect">
            <a:avLst/>
          </a:prstGeom>
        </p:spPr>
        <p:txBody>
          <a:bodyPr anchor="ctr"/>
          <a:lstStyle>
            <a:lvl1pPr algn="l" rtl="0">
              <a:spcAft>
                <a:spcPts val="0"/>
              </a:spcAft>
              <a:defRPr sz="1200" b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en-US"/>
              <a:t>Subheading OPEN SANS regular</a:t>
            </a:r>
            <a:br>
              <a:rPr lang="en-US"/>
            </a:br>
            <a:r>
              <a:rPr lang="en-US"/>
              <a:t>up to two lines of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1647" y="6416681"/>
            <a:ext cx="5594351" cy="263521"/>
          </a:xfrm>
          <a:prstGeom prst="rect">
            <a:avLst/>
          </a:prstGeom>
        </p:spPr>
        <p:txBody>
          <a:bodyPr anchor="ctr"/>
          <a:lstStyle>
            <a:lvl1pPr algn="l" rtl="0">
              <a:spcAft>
                <a:spcPts val="0"/>
              </a:spcAft>
              <a:defRPr sz="1400" b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en-US">
                <a:effectLst/>
              </a:rPr>
              <a:t>Author, legal entity or Date</a:t>
            </a:r>
            <a:endParaRPr lang="en-US" sz="1400" noProof="0"/>
          </a:p>
        </p:txBody>
      </p:sp>
      <p:pic>
        <p:nvPicPr>
          <p:cNvPr id="17" name="תמונה 16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0" y="-140962"/>
            <a:ext cx="1737239" cy="17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436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אובייקט 1" hidden="1">
            <a:extLst>
              <a:ext uri="{FF2B5EF4-FFF2-40B4-BE49-F238E27FC236}">
                <a16:creationId xmlns:a16="http://schemas.microsoft.com/office/drawing/2014/main" id="{E3918F04-DA1A-48E9-A0CA-41F08AFC9B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2" name="אובייקט 1" hidden="1">
                        <a:extLst>
                          <a:ext uri="{FF2B5EF4-FFF2-40B4-BE49-F238E27FC236}">
                            <a16:creationId xmlns:a16="http://schemas.microsoft.com/office/drawing/2014/main" id="{E3918F04-DA1A-48E9-A0CA-41F08AFC9B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489813" y="727200"/>
            <a:ext cx="7200000" cy="5400000"/>
          </a:xfrm>
          <a:prstGeom prst="rect">
            <a:avLst/>
          </a:prstGeom>
        </p:spPr>
        <p:txBody>
          <a:bodyPr/>
          <a:lstStyle>
            <a:lvl1pPr algn="l" rtl="0">
              <a:defRPr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he-IL" noProof="0"/>
              <a:t>לחץ על הסמל כדי להוסיף תמונה</a:t>
            </a:r>
            <a:endParaRPr lang="en-US" noProof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01647" y="5688811"/>
            <a:ext cx="5594351" cy="263521"/>
          </a:xfrm>
          <a:prstGeom prst="rect">
            <a:avLst/>
          </a:prstGeom>
        </p:spPr>
        <p:txBody>
          <a:bodyPr anchor="ctr"/>
          <a:lstStyle>
            <a:lvl1pPr algn="l" rtl="0">
              <a:spcAft>
                <a:spcPts val="0"/>
              </a:spcAft>
              <a:defRPr sz="1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en-US"/>
              <a:t>Headline OPEN SANS Bold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1647" y="5964207"/>
            <a:ext cx="5594351" cy="452472"/>
          </a:xfrm>
          <a:prstGeom prst="rect">
            <a:avLst/>
          </a:prstGeom>
        </p:spPr>
        <p:txBody>
          <a:bodyPr anchor="ctr"/>
          <a:lstStyle>
            <a:lvl1pPr algn="l" rtl="0">
              <a:spcAft>
                <a:spcPts val="0"/>
              </a:spcAft>
              <a:defRPr sz="1200" b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en-US"/>
              <a:t>Subheading OPEN SANS regular</a:t>
            </a:r>
            <a:br>
              <a:rPr lang="en-US"/>
            </a:br>
            <a:r>
              <a:rPr lang="en-US"/>
              <a:t>up to two lines of text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1647" y="6416681"/>
            <a:ext cx="5594351" cy="263521"/>
          </a:xfrm>
          <a:prstGeom prst="rect">
            <a:avLst/>
          </a:prstGeom>
        </p:spPr>
        <p:txBody>
          <a:bodyPr anchor="ctr"/>
          <a:lstStyle>
            <a:lvl1pPr algn="l" rtl="0">
              <a:spcAft>
                <a:spcPts val="0"/>
              </a:spcAft>
              <a:defRPr sz="1400" b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en-US">
                <a:effectLst/>
              </a:rPr>
              <a:t>Author, legal entity or Date</a:t>
            </a:r>
            <a:endParaRPr lang="en-US" sz="1400" noProof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3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2345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אובייקט 1" hidden="1">
            <a:extLst>
              <a:ext uri="{FF2B5EF4-FFF2-40B4-BE49-F238E27FC236}">
                <a16:creationId xmlns:a16="http://schemas.microsoft.com/office/drawing/2014/main" id="{D56E6CFB-1C1D-4CCF-A4A1-48E1366ABC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2" name="אובייקט 1" hidden="1">
                        <a:extLst>
                          <a:ext uri="{FF2B5EF4-FFF2-40B4-BE49-F238E27FC236}">
                            <a16:creationId xmlns:a16="http://schemas.microsoft.com/office/drawing/2014/main" id="{D56E6CFB-1C1D-4CCF-A4A1-48E1366ABC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489813" y="727200"/>
            <a:ext cx="7200000" cy="5400000"/>
          </a:xfrm>
          <a:prstGeom prst="rect">
            <a:avLst/>
          </a:prstGeom>
        </p:spPr>
        <p:txBody>
          <a:bodyPr/>
          <a:lstStyle>
            <a:lvl1pPr algn="l" rtl="0">
              <a:defRPr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he-IL" noProof="0"/>
              <a:t>לחץ על הסמל כדי להוסיף תמונה</a:t>
            </a:r>
            <a:endParaRPr lang="en-US" noProof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01647" y="5688811"/>
            <a:ext cx="5594351" cy="263521"/>
          </a:xfrm>
          <a:prstGeom prst="rect">
            <a:avLst/>
          </a:prstGeom>
        </p:spPr>
        <p:txBody>
          <a:bodyPr anchor="ctr"/>
          <a:lstStyle>
            <a:lvl1pPr algn="l" rtl="0">
              <a:spcAft>
                <a:spcPts val="0"/>
              </a:spcAft>
              <a:defRPr sz="1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en-US"/>
              <a:t>Headline OPEN SANS Bold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1647" y="5964207"/>
            <a:ext cx="5594351" cy="452472"/>
          </a:xfrm>
          <a:prstGeom prst="rect">
            <a:avLst/>
          </a:prstGeom>
        </p:spPr>
        <p:txBody>
          <a:bodyPr anchor="ctr"/>
          <a:lstStyle>
            <a:lvl1pPr algn="l" rtl="0">
              <a:spcAft>
                <a:spcPts val="0"/>
              </a:spcAft>
              <a:defRPr sz="1200" b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en-US"/>
              <a:t>Subheading OPEN SANS regular</a:t>
            </a:r>
            <a:br>
              <a:rPr lang="en-US"/>
            </a:br>
            <a:r>
              <a:rPr lang="en-US"/>
              <a:t>up to two lines of text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1647" y="6416681"/>
            <a:ext cx="5594351" cy="263521"/>
          </a:xfrm>
          <a:prstGeom prst="rect">
            <a:avLst/>
          </a:prstGeom>
        </p:spPr>
        <p:txBody>
          <a:bodyPr anchor="ctr"/>
          <a:lstStyle>
            <a:lvl1pPr algn="l" rtl="0">
              <a:spcAft>
                <a:spcPts val="0"/>
              </a:spcAft>
              <a:defRPr sz="1400" b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en-US">
                <a:effectLst/>
              </a:rPr>
              <a:t>Author, legal entity or Date</a:t>
            </a:r>
            <a:endParaRPr lang="en-US" sz="1400" noProof="0"/>
          </a:p>
        </p:txBody>
      </p:sp>
      <p:pic>
        <p:nvPicPr>
          <p:cNvPr id="17" name="תמונה 16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0" y="-140962"/>
            <a:ext cx="1736324" cy="173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803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אובייקט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אובייקט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לבן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en-US" sz="2400" b="1" i="0" baseline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Open Sans Hebrew" panose="00000500000000000000" pitchFamily="2" charset="-79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0" y="432000"/>
            <a:ext cx="11184000" cy="691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>
              <a:defRPr sz="2400" baseline="0"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en-US" noProof="0"/>
              <a:t>Title OPEN SANS 24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0" y="6284119"/>
            <a:ext cx="11185200" cy="114300"/>
          </a:xfrm>
          <a:prstGeom prst="rect">
            <a:avLst/>
          </a:prstGeom>
        </p:spPr>
        <p:txBody>
          <a:bodyPr lIns="36000" tIns="0" rIns="36000" bIns="0" anchor="ctr"/>
          <a:lstStyle>
            <a:lvl1pPr algn="l" rtl="0">
              <a:defRPr sz="900"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6135293"/>
            <a:ext cx="11185200" cy="114300"/>
          </a:xfrm>
          <a:prstGeom prst="rect">
            <a:avLst/>
          </a:prstGeom>
        </p:spPr>
        <p:txBody>
          <a:bodyPr lIns="36000" tIns="0" rIns="36000" bIns="0" anchor="ctr"/>
          <a:lstStyle>
            <a:lvl1pPr algn="l" rtl="0">
              <a:defRPr sz="900"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en-US"/>
              <a:t>Comment:</a:t>
            </a:r>
          </a:p>
        </p:txBody>
      </p:sp>
    </p:spTree>
    <p:extLst>
      <p:ext uri="{BB962C8B-B14F-4D97-AF65-F5344CB8AC3E}">
        <p14:creationId xmlns:p14="http://schemas.microsoft.com/office/powerpoint/2010/main" val="261808302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אובייקט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אובייקט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לבן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en-US" sz="2400" b="1" i="0" baseline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Open Sans Hebrew" panose="00000500000000000000" pitchFamily="2" charset="-79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04000" y="432000"/>
            <a:ext cx="11184000" cy="691200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 rtl="0">
              <a:defRPr sz="2400" baseline="0"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en-US" noProof="0"/>
              <a:t>Title </a:t>
            </a:r>
            <a:r>
              <a:rPr lang="en-US"/>
              <a:t>OPEN SANS</a:t>
            </a:r>
            <a:r>
              <a:rPr lang="en-US" noProof="0"/>
              <a:t> 24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260000"/>
            <a:ext cx="11184000" cy="5061857"/>
          </a:xfrm>
          <a:prstGeom prst="rect">
            <a:avLst/>
          </a:prstGeom>
        </p:spPr>
        <p:txBody>
          <a:bodyPr/>
          <a:lstStyle>
            <a:lvl1pPr marL="182558" indent="-182558" algn="l" rtl="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  <a:lvl2pPr marL="357179" indent="-174621" algn="l" rtl="0">
              <a:buFont typeface="Verdana" panose="020B0604030504040204" pitchFamily="34" charset="0"/>
              <a:buChar char="‒"/>
              <a:defRPr sz="1400" b="0"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2pPr>
            <a:lvl3pPr marL="539737" indent="-182558" algn="l" rtl="0">
              <a:buFont typeface="Verdana" panose="020B0604030504040204" pitchFamily="34" charset="0"/>
              <a:buChar char="‒"/>
              <a:defRPr sz="1200"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3pPr>
            <a:lvl4pPr algn="r" rtl="1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Level 1</a:t>
            </a:r>
            <a:endParaRPr lang="he-IL"/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01625" y="6284119"/>
            <a:ext cx="11185200" cy="114300"/>
          </a:xfrm>
          <a:prstGeom prst="rect">
            <a:avLst/>
          </a:prstGeom>
        </p:spPr>
        <p:txBody>
          <a:bodyPr lIns="36000" tIns="0" rIns="36000" bIns="0" anchor="ctr"/>
          <a:lstStyle>
            <a:lvl1pPr algn="l" rtl="0">
              <a:defRPr sz="900"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1625" y="6135293"/>
            <a:ext cx="11185200" cy="114300"/>
          </a:xfrm>
          <a:prstGeom prst="rect">
            <a:avLst/>
          </a:prstGeom>
        </p:spPr>
        <p:txBody>
          <a:bodyPr lIns="36000" tIns="0" rIns="36000" bIns="0" anchor="ctr"/>
          <a:lstStyle>
            <a:lvl1pPr algn="l" rtl="0">
              <a:defRPr sz="900"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en-US"/>
              <a:t>Comment:</a:t>
            </a:r>
          </a:p>
        </p:txBody>
      </p:sp>
    </p:spTree>
    <p:extLst>
      <p:ext uri="{BB962C8B-B14F-4D97-AF65-F5344CB8AC3E}">
        <p14:creationId xmlns:p14="http://schemas.microsoft.com/office/powerpoint/2010/main" val="3252764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אובייקט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אובייקט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מלבן 2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en-US" sz="4000" b="1" i="0" baseline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  <a:sym typeface="Open Sans Hebrew" panose="00000500000000000000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28000" y="2632801"/>
            <a:ext cx="11136000" cy="1592403"/>
          </a:xfrm>
          <a:prstGeom prst="rect">
            <a:avLst/>
          </a:prstGeom>
        </p:spPr>
        <p:txBody>
          <a:bodyPr vert="horz" lIns="108000" rIns="108000" anchor="ctr"/>
          <a:lstStyle>
            <a:lvl1pPr algn="l" rtl="0">
              <a:lnSpc>
                <a:spcPct val="95000"/>
              </a:lnSpc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en-US"/>
              <a:t>OPEN SANS</a:t>
            </a:r>
            <a:r>
              <a:rPr lang="en-US" noProof="0"/>
              <a:t> 40</a:t>
            </a:r>
          </a:p>
        </p:txBody>
      </p:sp>
    </p:spTree>
    <p:extLst>
      <p:ext uri="{BB962C8B-B14F-4D97-AF65-F5344CB8AC3E}">
        <p14:creationId xmlns:p14="http://schemas.microsoft.com/office/powerpoint/2010/main" val="37208812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- Deloit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אובייקט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אובייקט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לבן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en-US" sz="4000" b="1" i="0" baseline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  <a:sym typeface="Open Sans Hebrew" panose="00000500000000000000" pitchFamily="2" charset="-79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28000" y="2632801"/>
            <a:ext cx="11136000" cy="1592403"/>
          </a:xfrm>
          <a:prstGeom prst="rect">
            <a:avLst/>
          </a:prstGeom>
        </p:spPr>
        <p:txBody>
          <a:bodyPr vert="horz" lIns="108000" rIns="108000" anchor="ctr"/>
          <a:lstStyle>
            <a:lvl1pPr algn="l" rtl="0">
              <a:lnSpc>
                <a:spcPct val="95000"/>
              </a:lnSpc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en-US"/>
              <a:t>OPEN SANS</a:t>
            </a:r>
            <a:r>
              <a:rPr lang="en-US" noProof="0"/>
              <a:t> 40</a:t>
            </a:r>
          </a:p>
        </p:txBody>
      </p:sp>
    </p:spTree>
    <p:extLst>
      <p:ext uri="{BB962C8B-B14F-4D97-AF65-F5344CB8AC3E}">
        <p14:creationId xmlns:p14="http://schemas.microsoft.com/office/powerpoint/2010/main" val="39081750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- Deloit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אובייקט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אובייקט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לבן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en-US" sz="4000" b="1" i="0" baseline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  <a:sym typeface="Open Sans Hebrew" panose="00000500000000000000" pitchFamily="2" charset="-79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28000" y="2632801"/>
            <a:ext cx="11136000" cy="1592403"/>
          </a:xfrm>
          <a:prstGeom prst="rect">
            <a:avLst/>
          </a:prstGeom>
        </p:spPr>
        <p:txBody>
          <a:bodyPr vert="horz" lIns="108000" rIns="108000" anchor="ctr"/>
          <a:lstStyle>
            <a:lvl1pPr algn="l" rtl="0">
              <a:lnSpc>
                <a:spcPct val="95000"/>
              </a:lnSpc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en-US" noProof="0"/>
              <a:t>VERDANA 40</a:t>
            </a:r>
          </a:p>
        </p:txBody>
      </p:sp>
    </p:spTree>
    <p:extLst>
      <p:ext uri="{BB962C8B-B14F-4D97-AF65-F5344CB8AC3E}">
        <p14:creationId xmlns:p14="http://schemas.microsoft.com/office/powerpoint/2010/main" val="22230346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vider - Deloit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אובייקט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אובייקט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לבן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en-US" sz="4000" b="1" i="0" baseline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  <a:sym typeface="Open Sans Hebrew" panose="00000500000000000000" pitchFamily="2" charset="-79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28000" y="2632801"/>
            <a:ext cx="11136000" cy="1592403"/>
          </a:xfrm>
          <a:prstGeom prst="rect">
            <a:avLst/>
          </a:prstGeom>
        </p:spPr>
        <p:txBody>
          <a:bodyPr vert="horz" lIns="108000" rIns="108000" anchor="ctr"/>
          <a:lstStyle>
            <a:lvl1pPr algn="l" rtl="0">
              <a:lnSpc>
                <a:spcPct val="95000"/>
              </a:lnSpc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en-US"/>
              <a:t>OPEN SANS</a:t>
            </a:r>
            <a:r>
              <a:rPr lang="en-US" noProof="0"/>
              <a:t> 40</a:t>
            </a:r>
          </a:p>
        </p:txBody>
      </p:sp>
    </p:spTree>
    <p:extLst>
      <p:ext uri="{BB962C8B-B14F-4D97-AF65-F5344CB8AC3E}">
        <p14:creationId xmlns:p14="http://schemas.microsoft.com/office/powerpoint/2010/main" val="22092022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אובייקט 1" hidden="1">
            <a:extLst>
              <a:ext uri="{FF2B5EF4-FFF2-40B4-BE49-F238E27FC236}">
                <a16:creationId xmlns:a16="http://schemas.microsoft.com/office/drawing/2014/main" id="{527B3797-C38B-46D9-8F78-BA51DEBD6E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623155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2" name="אובייקט 1" hidden="1">
                        <a:extLst>
                          <a:ext uri="{FF2B5EF4-FFF2-40B4-BE49-F238E27FC236}">
                            <a16:creationId xmlns:a16="http://schemas.microsoft.com/office/drawing/2014/main" id="{527B3797-C38B-46D9-8F78-BA51DEBD6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489813" y="727200"/>
            <a:ext cx="7200000" cy="5400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 noProof="0"/>
              <a:t>לחץ על הסמל כדי להוסיף תמונה</a:t>
            </a:r>
            <a:endParaRPr lang="en-US" noProof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2" y="5688811"/>
            <a:ext cx="5594351" cy="263521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defRPr sz="1800" b="1">
                <a:solidFill>
                  <a:schemeClr val="tx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he-IL"/>
              <a:t>כותרת </a:t>
            </a:r>
            <a:r>
              <a:rPr lang="en-US"/>
              <a:t>OPEN SANS</a:t>
            </a:r>
            <a:r>
              <a:rPr lang="he-IL"/>
              <a:t> מודגש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2" y="5964207"/>
            <a:ext cx="5594351" cy="452472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defRPr sz="1200" b="0" baseline="0">
                <a:solidFill>
                  <a:schemeClr val="tx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he-IL"/>
              <a:t>כותרת משנה </a:t>
            </a:r>
            <a:r>
              <a:rPr lang="en-US"/>
              <a:t>OPEN SANS</a:t>
            </a:r>
            <a:r>
              <a:rPr lang="he-IL"/>
              <a:t> רגיל </a:t>
            </a:r>
            <a:br>
              <a:rPr lang="en-US"/>
            </a:br>
            <a:r>
              <a:rPr lang="he-IL"/>
              <a:t>עד שתי שורות של טקסט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2" y="6416681"/>
            <a:ext cx="5594351" cy="263521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defRPr sz="1200" b="0" baseline="0">
                <a:solidFill>
                  <a:schemeClr val="tx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 sz="1400"/>
              <a:t>מחבר, ישות משפטית או תאריך</a:t>
            </a:r>
            <a:endParaRPr lang="en-US" sz="1400" noProof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3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</p:grpSp>
      <p:pic>
        <p:nvPicPr>
          <p:cNvPr id="3" name="תמונה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780" y="6223961"/>
            <a:ext cx="1054699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800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vider - Deloit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אובייקט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אובייקט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לבן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en-US" sz="4000" b="1" i="0" baseline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  <a:sym typeface="Open Sans Hebrew" panose="00000500000000000000" pitchFamily="2" charset="-79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28000" y="2632801"/>
            <a:ext cx="11136000" cy="1592403"/>
          </a:xfrm>
          <a:prstGeom prst="rect">
            <a:avLst/>
          </a:prstGeom>
        </p:spPr>
        <p:txBody>
          <a:bodyPr vert="horz" lIns="108000" rIns="108000" anchor="ctr"/>
          <a:lstStyle>
            <a:lvl1pPr algn="l" rtl="0">
              <a:lnSpc>
                <a:spcPct val="95000"/>
              </a:lnSpc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en-US"/>
              <a:t>OPEN SANS</a:t>
            </a:r>
            <a:r>
              <a:rPr lang="en-US" noProof="0"/>
              <a:t> 40</a:t>
            </a:r>
          </a:p>
        </p:txBody>
      </p:sp>
    </p:spTree>
    <p:extLst>
      <p:ext uri="{BB962C8B-B14F-4D97-AF65-F5344CB8AC3E}">
        <p14:creationId xmlns:p14="http://schemas.microsoft.com/office/powerpoint/2010/main" val="27933258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vider - Deloit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אובייקט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אובייקט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לבן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en-US" sz="4000" b="1" i="0" baseline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  <a:sym typeface="Open Sans Hebrew" panose="00000500000000000000" pitchFamily="2" charset="-79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28000" y="2632801"/>
            <a:ext cx="11136000" cy="1592403"/>
          </a:xfrm>
          <a:prstGeom prst="rect">
            <a:avLst/>
          </a:prstGeom>
        </p:spPr>
        <p:txBody>
          <a:bodyPr vert="horz" lIns="108000" rIns="108000" anchor="ctr"/>
          <a:lstStyle>
            <a:lvl1pPr algn="l" rtl="0">
              <a:lnSpc>
                <a:spcPct val="95000"/>
              </a:lnSpc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en-US"/>
              <a:t>OPEN SANS</a:t>
            </a:r>
            <a:r>
              <a:rPr lang="en-US" noProof="0"/>
              <a:t> 40</a:t>
            </a:r>
          </a:p>
        </p:txBody>
      </p:sp>
    </p:spTree>
    <p:extLst>
      <p:ext uri="{BB962C8B-B14F-4D97-AF65-F5344CB8AC3E}">
        <p14:creationId xmlns:p14="http://schemas.microsoft.com/office/powerpoint/2010/main" val="3912636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אובייקט 1" hidden="1">
            <a:extLst>
              <a:ext uri="{FF2B5EF4-FFF2-40B4-BE49-F238E27FC236}">
                <a16:creationId xmlns:a16="http://schemas.microsoft.com/office/drawing/2014/main" id="{8C9096CB-E423-4BBC-8012-0595F18706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אובייקט 1" hidden="1">
                        <a:extLst>
                          <a:ext uri="{FF2B5EF4-FFF2-40B4-BE49-F238E27FC236}">
                            <a16:creationId xmlns:a16="http://schemas.microsoft.com/office/drawing/2014/main" id="{8C9096CB-E423-4BBC-8012-0595F1870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505856" y="727200"/>
            <a:ext cx="7200000" cy="54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 noProof="0"/>
              <a:t>לחץ על הסמל כדי להוסיף תמונה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2" y="5688811"/>
            <a:ext cx="5594351" cy="263521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he-IL"/>
              <a:t>כותרת </a:t>
            </a:r>
            <a:r>
              <a:rPr lang="en-US"/>
              <a:t>OPEN SANS</a:t>
            </a:r>
            <a:r>
              <a:rPr lang="he-IL"/>
              <a:t> מודגש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2" y="5964207"/>
            <a:ext cx="5594351" cy="452472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defRPr sz="1200" b="0" baseline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he-IL"/>
              <a:t>כותרת משנה </a:t>
            </a:r>
            <a:r>
              <a:rPr lang="en-US"/>
              <a:t>OPEN SANS</a:t>
            </a:r>
            <a:r>
              <a:rPr lang="he-IL"/>
              <a:t> רגיל </a:t>
            </a:r>
            <a:br>
              <a:rPr lang="en-US"/>
            </a:br>
            <a:r>
              <a:rPr lang="he-IL"/>
              <a:t>עד שתי שורות של טקסט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2" y="6416681"/>
            <a:ext cx="5594351" cy="263521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defRPr sz="1200" b="0" baseline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 sz="1400"/>
              <a:t>מחבר, ישות משפטית או תאריך</a:t>
            </a:r>
            <a:endParaRPr lang="en-US" sz="1400" noProof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23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27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28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30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31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32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33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34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3942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lack">
    <p:bg bwMode="gray"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אובייקט 1" hidden="1">
            <a:extLst>
              <a:ext uri="{FF2B5EF4-FFF2-40B4-BE49-F238E27FC236}">
                <a16:creationId xmlns:a16="http://schemas.microsoft.com/office/drawing/2014/main" id="{DA0BA6A4-68D1-4A69-8920-588A866652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אובייקט 1" hidden="1">
                        <a:extLst>
                          <a:ext uri="{FF2B5EF4-FFF2-40B4-BE49-F238E27FC236}">
                            <a16:creationId xmlns:a16="http://schemas.microsoft.com/office/drawing/2014/main" id="{DA0BA6A4-68D1-4A69-8920-588A866652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505856" y="727200"/>
            <a:ext cx="7200000" cy="54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 noProof="0"/>
              <a:t>לחץ על הסמל כדי להוסיף תמונה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2" y="5688811"/>
            <a:ext cx="5594351" cy="263521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he-IL"/>
              <a:t>כותרת </a:t>
            </a:r>
            <a:r>
              <a:rPr lang="en-US"/>
              <a:t>OPEN SANS</a:t>
            </a:r>
            <a:r>
              <a:rPr lang="he-IL"/>
              <a:t> מודגש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2" y="5964207"/>
            <a:ext cx="5594351" cy="452472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defRPr sz="1200" b="0" baseline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he-IL"/>
              <a:t>כותרת משנה </a:t>
            </a:r>
            <a:r>
              <a:rPr lang="en-US"/>
              <a:t>OPEN SANS</a:t>
            </a:r>
            <a:r>
              <a:rPr lang="he-IL"/>
              <a:t> רגיל </a:t>
            </a:r>
            <a:br>
              <a:rPr lang="en-US"/>
            </a:br>
            <a:r>
              <a:rPr lang="he-IL"/>
              <a:t>עד שתי שורות של טקסט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2" y="6416681"/>
            <a:ext cx="5594351" cy="263521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defRPr sz="1200" b="0" baseline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 sz="1400"/>
              <a:t>מחבר, ישות משפטית או תאריך</a:t>
            </a:r>
            <a:endParaRPr lang="en-US" sz="1400" noProof="0"/>
          </a:p>
        </p:txBody>
      </p:sp>
      <p:pic>
        <p:nvPicPr>
          <p:cNvPr id="18" name="תמונה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0" y="-140962"/>
            <a:ext cx="1737239" cy="17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0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אובייקט 1" hidden="1">
            <a:extLst>
              <a:ext uri="{FF2B5EF4-FFF2-40B4-BE49-F238E27FC236}">
                <a16:creationId xmlns:a16="http://schemas.microsoft.com/office/drawing/2014/main" id="{527B3797-C38B-46D9-8F78-BA51DEBD6E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2" name="אובייקט 1" hidden="1">
                        <a:extLst>
                          <a:ext uri="{FF2B5EF4-FFF2-40B4-BE49-F238E27FC236}">
                            <a16:creationId xmlns:a16="http://schemas.microsoft.com/office/drawing/2014/main" id="{527B3797-C38B-46D9-8F78-BA51DEBD6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489813" y="727200"/>
            <a:ext cx="7200000" cy="5400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 noProof="0"/>
              <a:t>לחץ על הסמל כדי להוסיף תמונה</a:t>
            </a:r>
            <a:endParaRPr lang="en-US" noProof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2" y="5688811"/>
            <a:ext cx="5594351" cy="263521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defRPr sz="1800" b="1">
                <a:solidFill>
                  <a:schemeClr val="tx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he-IL"/>
              <a:t>כותרת </a:t>
            </a:r>
            <a:r>
              <a:rPr lang="en-US"/>
              <a:t>OPEN SANS</a:t>
            </a:r>
            <a:r>
              <a:rPr lang="he-IL"/>
              <a:t> מודגש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2" y="5964207"/>
            <a:ext cx="5594351" cy="452472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defRPr sz="1200" b="0" baseline="0">
                <a:solidFill>
                  <a:schemeClr val="tx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he-IL"/>
              <a:t>כותרת משנה </a:t>
            </a:r>
            <a:r>
              <a:rPr lang="en-US"/>
              <a:t>OPEN SANS</a:t>
            </a:r>
            <a:r>
              <a:rPr lang="he-IL"/>
              <a:t> רגיל </a:t>
            </a:r>
            <a:br>
              <a:rPr lang="en-US"/>
            </a:br>
            <a:r>
              <a:rPr lang="he-IL"/>
              <a:t>עד שתי שורות של טקסט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2" y="6416681"/>
            <a:ext cx="5594351" cy="263521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defRPr sz="1200" b="0" baseline="0">
                <a:solidFill>
                  <a:schemeClr val="tx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 sz="1400"/>
              <a:t>מחבר, ישות משפטית או תאריך</a:t>
            </a:r>
            <a:endParaRPr lang="en-US" sz="1400" noProof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3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endParaRPr>
            </a:p>
          </p:txBody>
        </p:sp>
      </p:grpSp>
      <p:pic>
        <p:nvPicPr>
          <p:cNvPr id="18" name="תמונה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1116" y="6176963"/>
            <a:ext cx="1058847" cy="6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26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אובייקט 1" hidden="1">
            <a:extLst>
              <a:ext uri="{FF2B5EF4-FFF2-40B4-BE49-F238E27FC236}">
                <a16:creationId xmlns:a16="http://schemas.microsoft.com/office/drawing/2014/main" id="{527B3797-C38B-46D9-8F78-BA51DEBD6E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2" name="אובייקט 1" hidden="1">
                        <a:extLst>
                          <a:ext uri="{FF2B5EF4-FFF2-40B4-BE49-F238E27FC236}">
                            <a16:creationId xmlns:a16="http://schemas.microsoft.com/office/drawing/2014/main" id="{527B3797-C38B-46D9-8F78-BA51DEBD6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489813" y="727200"/>
            <a:ext cx="7200000" cy="5400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 noProof="0"/>
              <a:t>לחץ על הסמל כדי להוסיף תמונה</a:t>
            </a:r>
            <a:endParaRPr lang="en-US" noProof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2" y="5688811"/>
            <a:ext cx="5594351" cy="263521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defRPr sz="1800" b="1">
                <a:solidFill>
                  <a:schemeClr val="tx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he-IL"/>
              <a:t>כותרת </a:t>
            </a:r>
            <a:r>
              <a:rPr lang="en-US"/>
              <a:t>OPEN SANS</a:t>
            </a:r>
            <a:r>
              <a:rPr lang="he-IL"/>
              <a:t> מודגש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2" y="5964207"/>
            <a:ext cx="5594351" cy="452472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defRPr sz="1200" b="0" baseline="0">
                <a:solidFill>
                  <a:schemeClr val="tx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he-IL"/>
              <a:t>כותרת משנה </a:t>
            </a:r>
            <a:r>
              <a:rPr lang="en-US"/>
              <a:t>OPEN SANS</a:t>
            </a:r>
            <a:r>
              <a:rPr lang="he-IL"/>
              <a:t> רגיל </a:t>
            </a:r>
            <a:br>
              <a:rPr lang="en-US"/>
            </a:br>
            <a:r>
              <a:rPr lang="he-IL"/>
              <a:t>עד שתי שורות של טקסט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2" y="6416681"/>
            <a:ext cx="5594351" cy="263521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defRPr sz="1200" b="0" baseline="0">
                <a:solidFill>
                  <a:schemeClr val="tx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 sz="1400"/>
              <a:t>מחבר, ישות משפטית או תאריך</a:t>
            </a:r>
            <a:endParaRPr lang="en-US" sz="1400" noProof="0"/>
          </a:p>
        </p:txBody>
      </p:sp>
      <p:pic>
        <p:nvPicPr>
          <p:cNvPr id="18" name="תמונה 2">
            <a:extLst>
              <a:ext uri="{FF2B5EF4-FFF2-40B4-BE49-F238E27FC236}">
                <a16:creationId xmlns:a16="http://schemas.microsoft.com/office/drawing/2014/main" id="{BED4F07D-1494-45D4-AA2A-E4DB0BAA7B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0" y="-140962"/>
            <a:ext cx="1736324" cy="173632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1116" y="6176963"/>
            <a:ext cx="1058847" cy="6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041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אובייקט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אובייקט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לבן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he-IL" sz="2400" b="1" i="0" baseline="0">
              <a:solidFill>
                <a:schemeClr val="bg1"/>
              </a:solidFill>
              <a:latin typeface="Open Sans Hebrew" panose="00000500000000000000" pitchFamily="2" charset="-79"/>
              <a:ea typeface="+mj-ea"/>
              <a:cs typeface="Open Sans Hebrew" panose="00000500000000000000" pitchFamily="2" charset="-79"/>
              <a:sym typeface="Open Sans Hebrew" panose="00000500000000000000" pitchFamily="2" charset="-79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0" y="432000"/>
            <a:ext cx="11184000" cy="691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rtl="1">
              <a:defRPr sz="2400"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 noProof="0"/>
              <a:t>כותרת 24 </a:t>
            </a:r>
            <a:r>
              <a:rPr lang="en-US"/>
              <a:t>OPEN SANS HEBREW</a:t>
            </a:r>
            <a:endParaRPr lang="en-US" noProof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03400" y="6284119"/>
            <a:ext cx="11185200" cy="114300"/>
          </a:xfrm>
          <a:prstGeom prst="rect">
            <a:avLst/>
          </a:prstGeom>
        </p:spPr>
        <p:txBody>
          <a:bodyPr lIns="36000" tIns="0" rIns="36000" bIns="0" anchor="ctr"/>
          <a:lstStyle>
            <a:lvl1pPr>
              <a:defRPr sz="900"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he-IL"/>
              <a:t>מקור: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3400" y="6135293"/>
            <a:ext cx="11185200" cy="114300"/>
          </a:xfrm>
          <a:prstGeom prst="rect">
            <a:avLst/>
          </a:prstGeom>
        </p:spPr>
        <p:txBody>
          <a:bodyPr lIns="36000" tIns="0" rIns="36000" bIns="0" anchor="ctr"/>
          <a:lstStyle>
            <a:lvl1pPr>
              <a:defRPr sz="900"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he-IL"/>
              <a:t>הערה: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9938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אובייקט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2" name="אובייקט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04000" y="432000"/>
            <a:ext cx="11184000" cy="691200"/>
          </a:xfrm>
        </p:spPr>
        <p:txBody>
          <a:bodyPr vert="horz">
            <a:normAutofit/>
          </a:bodyPr>
          <a:lstStyle>
            <a:lvl1pPr algn="r" rtl="1">
              <a:defRPr sz="2400" b="1"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/>
              <a:t>כותרת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260000"/>
            <a:ext cx="11184000" cy="5061857"/>
          </a:xfrm>
          <a:prstGeom prst="rect">
            <a:avLst/>
          </a:prstGeom>
        </p:spPr>
        <p:txBody>
          <a:bodyPr/>
          <a:lstStyle>
            <a:lvl1pPr marL="182558" indent="-182558" algn="r" rtl="1">
              <a:buFont typeface="Arial" panose="020B0604020202020204" pitchFamily="34" charset="0"/>
              <a:buChar char="•"/>
              <a:defRPr sz="1600"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  <a:lvl2pPr marL="357179" indent="-174621" algn="r" rtl="1">
              <a:buFont typeface="Verdana" panose="020B0604030504040204" pitchFamily="34" charset="0"/>
              <a:buChar char="‒"/>
              <a:defRPr sz="1400" b="0"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2pPr>
            <a:lvl3pPr marL="539737" indent="-182558" algn="r" rtl="1">
              <a:buFont typeface="Verdana" panose="020B0604030504040204" pitchFamily="34" charset="0"/>
              <a:buChar char="‒"/>
              <a:defRPr sz="1200"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3pPr>
            <a:lvl4pPr algn="r" rtl="1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e-IL"/>
              <a:t>רמה 1</a:t>
            </a:r>
          </a:p>
          <a:p>
            <a:pPr lvl="1"/>
            <a:r>
              <a:rPr lang="he-IL"/>
              <a:t>רמה 2</a:t>
            </a:r>
            <a:endParaRPr lang="en-US"/>
          </a:p>
          <a:p>
            <a:pPr lvl="2"/>
            <a:r>
              <a:rPr lang="he-IL"/>
              <a:t>רמה 3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03400" y="6284119"/>
            <a:ext cx="11185200" cy="114300"/>
          </a:xfrm>
          <a:prstGeom prst="rect">
            <a:avLst/>
          </a:prstGeom>
        </p:spPr>
        <p:txBody>
          <a:bodyPr lIns="36000" tIns="0" rIns="36000" bIns="0" anchor="ctr"/>
          <a:lstStyle>
            <a:lvl1pPr>
              <a:defRPr sz="900"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he-IL"/>
              <a:t>מקור: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3400" y="6135293"/>
            <a:ext cx="11185200" cy="114300"/>
          </a:xfrm>
          <a:prstGeom prst="rect">
            <a:avLst/>
          </a:prstGeom>
        </p:spPr>
        <p:txBody>
          <a:bodyPr lIns="36000" tIns="0" rIns="36000" bIns="0" anchor="ctr"/>
          <a:lstStyle>
            <a:lvl1pPr>
              <a:defRPr sz="900"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he-IL"/>
              <a:t>הערה: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14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אובייקט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אובייקט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מלבן 2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he-IL" sz="4000" b="1" i="0" baseline="0">
              <a:solidFill>
                <a:schemeClr val="bg1"/>
              </a:solidFill>
              <a:latin typeface="Open Sans Hebrew" panose="00000500000000000000" pitchFamily="2" charset="-79"/>
              <a:ea typeface="Open Sans" panose="020B0606030504020204" pitchFamily="34" charset="0"/>
              <a:cs typeface="Open Sans Hebrew" panose="00000500000000000000" pitchFamily="2" charset="-79"/>
              <a:sym typeface="Open Sans Hebrew" panose="00000500000000000000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28000" y="2632801"/>
            <a:ext cx="11136000" cy="1592403"/>
          </a:xfrm>
        </p:spPr>
        <p:txBody>
          <a:bodyPr vert="horz" lIns="108000" rIns="108000" anchor="ctr"/>
          <a:lstStyle>
            <a:lvl1pPr algn="r" rtl="1">
              <a:lnSpc>
                <a:spcPct val="95000"/>
              </a:lnSpc>
              <a:defRPr sz="4000" b="1" baseline="0">
                <a:solidFill>
                  <a:schemeClr val="bg1"/>
                </a:solidFill>
                <a:latin typeface="Open Sans Hebrew" panose="00000500000000000000" pitchFamily="2" charset="-79"/>
                <a:ea typeface="Open Sans" panose="020B0606030504020204" pitchFamily="34" charset="0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 noProof="0"/>
              <a:t>חוצצים גודל 40 </a:t>
            </a:r>
            <a:r>
              <a:rPr lang="en-US"/>
              <a:t>OPEN SANS HEBREW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560607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- Deloitte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אובייקט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אובייקט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לבן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he-IL" sz="4000" b="1" i="0" baseline="0">
              <a:solidFill>
                <a:schemeClr val="bg1"/>
              </a:solidFill>
              <a:latin typeface="Open Sans Hebrew" panose="00000500000000000000" pitchFamily="2" charset="-79"/>
              <a:ea typeface="Open Sans" panose="020B0606030504020204" pitchFamily="34" charset="0"/>
              <a:cs typeface="Open Sans Hebrew" panose="00000500000000000000" pitchFamily="2" charset="-79"/>
              <a:sym typeface="Open Sans Hebrew" panose="00000500000000000000" pitchFamily="2" charset="-79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28000" y="2632801"/>
            <a:ext cx="11136000" cy="1592403"/>
          </a:xfrm>
        </p:spPr>
        <p:txBody>
          <a:bodyPr vert="horz" lIns="108000" rIns="108000" anchor="ctr"/>
          <a:lstStyle>
            <a:lvl1pPr algn="r" rtl="1">
              <a:lnSpc>
                <a:spcPct val="95000"/>
              </a:lnSpc>
              <a:defRPr sz="4000" b="1" baseline="0">
                <a:solidFill>
                  <a:schemeClr val="bg1"/>
                </a:solidFill>
                <a:latin typeface="Open Sans Hebrew" panose="00000500000000000000" pitchFamily="2" charset="-79"/>
                <a:ea typeface="Open Sans" panose="020B0606030504020204" pitchFamily="34" charset="0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 noProof="0"/>
              <a:t>חוצצים גודל 40 </a:t>
            </a:r>
            <a:r>
              <a:rPr lang="en-US"/>
              <a:t>OPEN SANS HEBREW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183951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אובייקט 1" hidden="1">
            <a:extLst>
              <a:ext uri="{FF2B5EF4-FFF2-40B4-BE49-F238E27FC236}">
                <a16:creationId xmlns:a16="http://schemas.microsoft.com/office/drawing/2014/main" id="{527B3797-C38B-46D9-8F78-BA51DEBD6E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06410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2" name="אובייקט 1" hidden="1">
                        <a:extLst>
                          <a:ext uri="{FF2B5EF4-FFF2-40B4-BE49-F238E27FC236}">
                            <a16:creationId xmlns:a16="http://schemas.microsoft.com/office/drawing/2014/main" id="{527B3797-C38B-46D9-8F78-BA51DEBD6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489813" y="727200"/>
            <a:ext cx="7200000" cy="5400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 noProof="0"/>
              <a:t>לחץ על הסמל כדי להוסיף תמונה</a:t>
            </a:r>
            <a:endParaRPr lang="en-US" noProof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2" y="5688811"/>
            <a:ext cx="5594351" cy="263521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defRPr sz="1800" b="1">
                <a:solidFill>
                  <a:schemeClr val="tx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he-IL"/>
              <a:t>כותרת </a:t>
            </a:r>
            <a:r>
              <a:rPr lang="en-US"/>
              <a:t>OPEN SANS</a:t>
            </a:r>
            <a:r>
              <a:rPr lang="he-IL"/>
              <a:t> מודגש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2" y="5964207"/>
            <a:ext cx="5594351" cy="452472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defRPr sz="1200" b="0" baseline="0">
                <a:solidFill>
                  <a:schemeClr val="tx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he-IL"/>
              <a:t>כותרת משנה </a:t>
            </a:r>
            <a:r>
              <a:rPr lang="en-US"/>
              <a:t>OPEN SANS</a:t>
            </a:r>
            <a:r>
              <a:rPr lang="he-IL"/>
              <a:t> רגיל </a:t>
            </a:r>
            <a:br>
              <a:rPr lang="en-US"/>
            </a:br>
            <a:r>
              <a:rPr lang="he-IL"/>
              <a:t>עד שתי שורות של טקסט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2" y="6416681"/>
            <a:ext cx="5594351" cy="263521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defRPr sz="1200" b="0" baseline="0">
                <a:solidFill>
                  <a:schemeClr val="tx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 sz="1400"/>
              <a:t>מחבר, ישות משפטית או תאריך</a:t>
            </a:r>
            <a:endParaRPr lang="en-US" sz="1400" noProof="0"/>
          </a:p>
        </p:txBody>
      </p:sp>
      <p:pic>
        <p:nvPicPr>
          <p:cNvPr id="18" name="תמונה 2">
            <a:extLst>
              <a:ext uri="{FF2B5EF4-FFF2-40B4-BE49-F238E27FC236}">
                <a16:creationId xmlns:a16="http://schemas.microsoft.com/office/drawing/2014/main" id="{BED4F07D-1494-45D4-AA2A-E4DB0BAA7B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0" y="-140962"/>
            <a:ext cx="1736324" cy="173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136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- Deloitte green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אובייקט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אובייקט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לבן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he-IL" sz="4000" b="1" i="0" baseline="0">
              <a:solidFill>
                <a:schemeClr val="bg1"/>
              </a:solidFill>
              <a:latin typeface="Open Sans Hebrew" panose="00000500000000000000" pitchFamily="2" charset="-79"/>
              <a:ea typeface="Open Sans" panose="020B0606030504020204" pitchFamily="34" charset="0"/>
              <a:cs typeface="Open Sans Hebrew" panose="00000500000000000000" pitchFamily="2" charset="-79"/>
              <a:sym typeface="Open Sans Hebrew" panose="00000500000000000000" pitchFamily="2" charset="-79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28000" y="2632801"/>
            <a:ext cx="11136000" cy="1592403"/>
          </a:xfrm>
        </p:spPr>
        <p:txBody>
          <a:bodyPr vert="horz" lIns="108000" rIns="108000" anchor="ctr"/>
          <a:lstStyle>
            <a:lvl1pPr algn="r" rtl="1">
              <a:lnSpc>
                <a:spcPct val="95000"/>
              </a:lnSpc>
              <a:defRPr sz="4000" b="1" baseline="0">
                <a:solidFill>
                  <a:schemeClr val="bg1"/>
                </a:solidFill>
                <a:latin typeface="Open Sans Hebrew" panose="00000500000000000000" pitchFamily="2" charset="-79"/>
                <a:ea typeface="Open Sans" panose="020B0606030504020204" pitchFamily="34" charset="0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 noProof="0"/>
              <a:t>חוצצים גודל 40 </a:t>
            </a:r>
            <a:r>
              <a:rPr lang="en-US"/>
              <a:t>OPEN SANS HEBREW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642566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vider - Deloitte green">
    <p:bg bwMode="gray">
      <p:bgPr>
        <a:solidFill>
          <a:srgbClr val="A6D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אובייקט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אובייקט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לבן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he-IL" sz="4000" b="1" i="0" baseline="0">
              <a:solidFill>
                <a:schemeClr val="bg1"/>
              </a:solidFill>
              <a:latin typeface="Open Sans Hebrew" panose="00000500000000000000" pitchFamily="2" charset="-79"/>
              <a:ea typeface="Open Sans" panose="020B0606030504020204" pitchFamily="34" charset="0"/>
              <a:cs typeface="Open Sans Hebrew" panose="00000500000000000000" pitchFamily="2" charset="-79"/>
              <a:sym typeface="Open Sans Hebrew" panose="00000500000000000000" pitchFamily="2" charset="-79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28000" y="2632801"/>
            <a:ext cx="11136000" cy="1592403"/>
          </a:xfrm>
        </p:spPr>
        <p:txBody>
          <a:bodyPr vert="horz" lIns="108000" rIns="108000" anchor="ctr"/>
          <a:lstStyle>
            <a:lvl1pPr algn="r" rtl="1">
              <a:lnSpc>
                <a:spcPct val="95000"/>
              </a:lnSpc>
              <a:defRPr sz="4000" b="1" baseline="0">
                <a:solidFill>
                  <a:schemeClr val="bg1"/>
                </a:solidFill>
                <a:latin typeface="Open Sans Hebrew" panose="00000500000000000000" pitchFamily="2" charset="-79"/>
                <a:ea typeface="Open Sans" panose="020B0606030504020204" pitchFamily="34" charset="0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 noProof="0"/>
              <a:t>חוצצים גודל 40 </a:t>
            </a:r>
            <a:r>
              <a:rPr lang="en-US"/>
              <a:t>OPEN SANS HEBREW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573807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vider - Deloitte green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אובייקט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אובייקט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לבן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he-IL" sz="4000" b="1" i="0" baseline="0">
              <a:solidFill>
                <a:schemeClr val="bg1"/>
              </a:solidFill>
              <a:latin typeface="Open Sans Hebrew" panose="00000500000000000000" pitchFamily="2" charset="-79"/>
              <a:ea typeface="Open Sans" panose="020B0606030504020204" pitchFamily="34" charset="0"/>
              <a:cs typeface="Open Sans Hebrew" panose="00000500000000000000" pitchFamily="2" charset="-79"/>
              <a:sym typeface="Open Sans Hebrew" panose="00000500000000000000" pitchFamily="2" charset="-79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28000" y="2632801"/>
            <a:ext cx="11136000" cy="1592403"/>
          </a:xfrm>
        </p:spPr>
        <p:txBody>
          <a:bodyPr vert="horz" lIns="108000" rIns="108000" anchor="ctr"/>
          <a:lstStyle>
            <a:lvl1pPr algn="r" rtl="1">
              <a:lnSpc>
                <a:spcPct val="95000"/>
              </a:lnSpc>
              <a:defRPr sz="4000" b="1" baseline="0">
                <a:solidFill>
                  <a:schemeClr val="bg1"/>
                </a:solidFill>
                <a:latin typeface="Open Sans Hebrew" panose="00000500000000000000" pitchFamily="2" charset="-79"/>
                <a:ea typeface="Open Sans" panose="020B0606030504020204" pitchFamily="34" charset="0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 noProof="0"/>
              <a:t>חוצצים גודל 40 </a:t>
            </a:r>
            <a:r>
              <a:rPr lang="en-US"/>
              <a:t>OPEN SANS HEBREW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366121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vider - Deloitte green">
    <p:bg bwMode="gray">
      <p:bgPr>
        <a:solidFill>
          <a:srgbClr val="00A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אובייקט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אובייקט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לבן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he-IL" sz="4000" b="1" i="0" baseline="0">
              <a:solidFill>
                <a:schemeClr val="bg1"/>
              </a:solidFill>
              <a:latin typeface="Open Sans Hebrew" panose="00000500000000000000" pitchFamily="2" charset="-79"/>
              <a:ea typeface="Open Sans" panose="020B0606030504020204" pitchFamily="34" charset="0"/>
              <a:cs typeface="Open Sans Hebrew" panose="00000500000000000000" pitchFamily="2" charset="-79"/>
              <a:sym typeface="Open Sans Hebrew" panose="00000500000000000000" pitchFamily="2" charset="-79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28000" y="2632801"/>
            <a:ext cx="11136000" cy="1592403"/>
          </a:xfrm>
        </p:spPr>
        <p:txBody>
          <a:bodyPr vert="horz" lIns="108000" rIns="108000" anchor="ctr"/>
          <a:lstStyle>
            <a:lvl1pPr algn="r" rtl="1">
              <a:lnSpc>
                <a:spcPct val="95000"/>
              </a:lnSpc>
              <a:defRPr sz="4000" b="1" baseline="0">
                <a:solidFill>
                  <a:schemeClr val="bg1"/>
                </a:solidFill>
                <a:latin typeface="Open Sans Hebrew" panose="00000500000000000000" pitchFamily="2" charset="-79"/>
                <a:ea typeface="Open Sans" panose="020B0606030504020204" pitchFamily="34" charset="0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 noProof="0"/>
              <a:t>חוצצים גודל 40 </a:t>
            </a:r>
            <a:r>
              <a:rPr lang="en-US"/>
              <a:t>OPEN SANS HEBREW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679058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E3F8A-1834-4DB0-8ACB-82B40C35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F253C-18AE-446C-9D3C-3023F10F4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249781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78E967D-E2F6-34AB-8075-290E01F77C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7001659"/>
              </p:ext>
            </p:extLst>
          </p:nvPr>
        </p:nvGraphicFramePr>
        <p:xfrm>
          <a:off x="2823" y="1100"/>
          <a:ext cx="2823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78E967D-E2F6-34AB-8075-290E01F77C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3" y="1100"/>
                        <a:ext cx="2823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0" y="0"/>
            <a:ext cx="11184000" cy="6912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r" rtl="1">
              <a:defRPr sz="1662" b="1" baseline="0">
                <a:solidFill>
                  <a:srgbClr val="000E2E"/>
                </a:solidFill>
                <a:latin typeface="+mj-lt"/>
                <a:cs typeface="+mj-cs"/>
              </a:defRPr>
            </a:lvl1pPr>
          </a:lstStyle>
          <a:p>
            <a:r>
              <a:rPr lang="en-US" noProof="0"/>
              <a:t>CALIBRI</a:t>
            </a:r>
            <a:r>
              <a:rPr lang="he-IL" noProof="0"/>
              <a:t> </a:t>
            </a:r>
            <a:r>
              <a:rPr lang="en-US" noProof="0"/>
              <a:t>24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0" y="6284119"/>
            <a:ext cx="5154084" cy="114300"/>
          </a:xfrm>
          <a:prstGeom prst="rect">
            <a:avLst/>
          </a:prstGeom>
        </p:spPr>
        <p:txBody>
          <a:bodyPr lIns="36000" tIns="0" rIns="36000" bIns="0" anchor="ctr"/>
          <a:lstStyle>
            <a:lvl1pPr algn="l" rtl="0">
              <a:defRPr sz="467"/>
            </a:lvl1pPr>
          </a:lstStyle>
          <a:p>
            <a:pPr lvl="0"/>
            <a:r>
              <a:rPr lang="en-US"/>
              <a:t>SOURCE</a:t>
            </a:r>
            <a:r>
              <a:rPr lang="he-IL"/>
              <a:t>: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6135292"/>
            <a:ext cx="5154084" cy="114300"/>
          </a:xfrm>
          <a:prstGeom prst="rect">
            <a:avLst/>
          </a:prstGeom>
        </p:spPr>
        <p:txBody>
          <a:bodyPr lIns="36000" tIns="0" rIns="36000" bIns="0" anchor="ctr"/>
          <a:lstStyle>
            <a:lvl1pPr algn="l" rtl="0">
              <a:defRPr sz="467"/>
            </a:lvl1pPr>
          </a:lstStyle>
          <a:p>
            <a:pPr lvl="0"/>
            <a:r>
              <a:rPr lang="en-US"/>
              <a:t>REMARK:</a:t>
            </a:r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68E54D0A-3EFA-D3A4-88A8-A0A45BC4E1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400" y="799466"/>
            <a:ext cx="11187200" cy="4712677"/>
          </a:xfrm>
          <a:prstGeom prst="rect">
            <a:avLst/>
          </a:prstGeom>
        </p:spPr>
        <p:txBody>
          <a:bodyPr/>
          <a:lstStyle>
            <a:lvl1pPr marL="247281" indent="-121992">
              <a:buFont typeface="Open Sans" panose="020B0606030504020204" pitchFamily="34" charset="0"/>
              <a:buChar char="−"/>
              <a:defRPr sz="831"/>
            </a:lvl1pPr>
            <a:lvl2pPr marL="125289" indent="-125289">
              <a:buFont typeface="Arial" panose="020B0604020202020204" pitchFamily="34" charset="0"/>
              <a:buChar char="•"/>
              <a:defRPr sz="831" b="0">
                <a:solidFill>
                  <a:srgbClr val="000000"/>
                </a:solidFill>
              </a:defRPr>
            </a:lvl2pPr>
            <a:lvl3pPr marL="125289" indent="-125289">
              <a:defRPr/>
            </a:lvl3pPr>
            <a:lvl4pPr marL="125289" indent="-125289">
              <a:defRPr/>
            </a:lvl4pPr>
            <a:lvl5pPr marL="125289" indent="-125289">
              <a:defRPr/>
            </a:lvl5pPr>
          </a:lstStyle>
          <a:p>
            <a:pPr lvl="1"/>
            <a:r>
              <a:rPr lang="he-IL"/>
              <a:t>מלל 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27E01F-23AD-8AE0-E317-3EB0913D9417}"/>
              </a:ext>
            </a:extLst>
          </p:cNvPr>
          <p:cNvSpPr/>
          <p:nvPr userDrawn="1"/>
        </p:nvSpPr>
        <p:spPr bwMode="gray">
          <a:xfrm>
            <a:off x="-8826" y="6826349"/>
            <a:ext cx="12204663" cy="31652"/>
          </a:xfrm>
          <a:prstGeom prst="rect">
            <a:avLst/>
          </a:prstGeom>
          <a:gradFill>
            <a:gsLst>
              <a:gs pos="0">
                <a:srgbClr val="18DBD1"/>
              </a:gs>
              <a:gs pos="19000">
                <a:srgbClr val="41D2F2"/>
              </a:gs>
              <a:gs pos="40000">
                <a:srgbClr val="3F66FA"/>
              </a:gs>
              <a:gs pos="98058">
                <a:srgbClr val="E166E3"/>
              </a:gs>
              <a:gs pos="81000">
                <a:srgbClr val="A35EF2"/>
              </a:gs>
              <a:gs pos="63000">
                <a:srgbClr val="D385E1"/>
              </a:gs>
            </a:gsLst>
            <a:lin ang="10800000" scaled="0"/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he-IL" sz="1108" b="1">
              <a:solidFill>
                <a:schemeClr val="bg1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480738D-9076-F89C-AB48-7EE87BAB5EAF}"/>
              </a:ext>
            </a:extLst>
          </p:cNvPr>
          <p:cNvSpPr/>
          <p:nvPr userDrawn="1"/>
        </p:nvSpPr>
        <p:spPr bwMode="gray">
          <a:xfrm>
            <a:off x="-8826" y="0"/>
            <a:ext cx="12204663" cy="31652"/>
          </a:xfrm>
          <a:prstGeom prst="rect">
            <a:avLst/>
          </a:prstGeom>
          <a:gradFill>
            <a:gsLst>
              <a:gs pos="0">
                <a:srgbClr val="18DBD1"/>
              </a:gs>
              <a:gs pos="19000">
                <a:srgbClr val="41D2F2"/>
              </a:gs>
              <a:gs pos="40000">
                <a:srgbClr val="3F66FA"/>
              </a:gs>
              <a:gs pos="98058">
                <a:srgbClr val="E166E3"/>
              </a:gs>
              <a:gs pos="81000">
                <a:srgbClr val="A35EF2"/>
              </a:gs>
              <a:gs pos="63000">
                <a:srgbClr val="D385E1"/>
              </a:gs>
            </a:gsLst>
            <a:lin ang="10800000" scaled="0"/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he-IL" sz="1108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3126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3DA288-3A23-8651-3989-5D1D3CF3D5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96"/>
            <a:ext cx="12192000" cy="6855403"/>
          </a:xfrm>
          <a:prstGeom prst="rect">
            <a:avLst/>
          </a:prstGeom>
        </p:spPr>
      </p:pic>
      <p:pic>
        <p:nvPicPr>
          <p:cNvPr id="9" name="תמונה 9">
            <a:extLst>
              <a:ext uri="{FF2B5EF4-FFF2-40B4-BE49-F238E27FC236}">
                <a16:creationId xmlns:a16="http://schemas.microsoft.com/office/drawing/2014/main" id="{D2771B18-2E33-3E32-8E7B-6A47F08B0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7" r="-3048" b="66646"/>
          <a:stretch/>
        </p:blipFill>
        <p:spPr>
          <a:xfrm>
            <a:off x="277445" y="291796"/>
            <a:ext cx="2032000" cy="4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3583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B13BA6-78A9-B7FF-3A35-06E0D13311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98"/>
            <a:ext cx="12192000" cy="6855403"/>
          </a:xfrm>
          <a:prstGeom prst="rect">
            <a:avLst/>
          </a:prstGeom>
        </p:spPr>
      </p:pic>
      <p:pic>
        <p:nvPicPr>
          <p:cNvPr id="7" name="תמונה 9">
            <a:extLst>
              <a:ext uri="{FF2B5EF4-FFF2-40B4-BE49-F238E27FC236}">
                <a16:creationId xmlns:a16="http://schemas.microsoft.com/office/drawing/2014/main" id="{65CC4DB6-0437-7C90-BEAE-5266948FD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7" r="-3048" b="66646"/>
          <a:stretch/>
        </p:blipFill>
        <p:spPr>
          <a:xfrm>
            <a:off x="277445" y="291796"/>
            <a:ext cx="2032000" cy="4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7410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AEDFDE-9288-8A41-070A-99F619DA2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298"/>
            <a:ext cx="12191998" cy="6855403"/>
          </a:xfrm>
          <a:prstGeom prst="rect">
            <a:avLst/>
          </a:prstGeom>
        </p:spPr>
      </p:pic>
      <p:pic>
        <p:nvPicPr>
          <p:cNvPr id="9" name="תמונה 9">
            <a:extLst>
              <a:ext uri="{FF2B5EF4-FFF2-40B4-BE49-F238E27FC236}">
                <a16:creationId xmlns:a16="http://schemas.microsoft.com/office/drawing/2014/main" id="{813B89E4-9BAE-FEFA-ADD2-428CB0C009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7" r="-3048" b="66646"/>
          <a:stretch/>
        </p:blipFill>
        <p:spPr>
          <a:xfrm>
            <a:off x="277445" y="291796"/>
            <a:ext cx="2032000" cy="4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6980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AEDFDE-9288-8A41-070A-99F619DA2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298"/>
            <a:ext cx="12191998" cy="6855403"/>
          </a:xfrm>
          <a:prstGeom prst="rect">
            <a:avLst/>
          </a:prstGeom>
        </p:spPr>
      </p:pic>
      <p:pic>
        <p:nvPicPr>
          <p:cNvPr id="9" name="תמונה 9">
            <a:extLst>
              <a:ext uri="{FF2B5EF4-FFF2-40B4-BE49-F238E27FC236}">
                <a16:creationId xmlns:a16="http://schemas.microsoft.com/office/drawing/2014/main" id="{813B89E4-9BAE-FEFA-ADD2-428CB0C009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7" r="-3048" b="66646"/>
          <a:stretch/>
        </p:blipFill>
        <p:spPr>
          <a:xfrm>
            <a:off x="277445" y="291796"/>
            <a:ext cx="2032000" cy="4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135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אובייקט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12822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אובייקט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לבן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he-IL" sz="2400" b="1" i="0" baseline="0">
              <a:solidFill>
                <a:schemeClr val="bg1"/>
              </a:solidFill>
              <a:latin typeface="Open Sans Hebrew" panose="00000500000000000000" pitchFamily="2" charset="-79"/>
              <a:ea typeface="+mj-ea"/>
              <a:cs typeface="Open Sans Hebrew" panose="00000500000000000000" pitchFamily="2" charset="-79"/>
              <a:sym typeface="Open Sans Hebrew" panose="00000500000000000000" pitchFamily="2" charset="-79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0" y="432000"/>
            <a:ext cx="11184000" cy="691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rtl="1">
              <a:defRPr sz="2400"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 noProof="0"/>
              <a:t>כותרת 24 </a:t>
            </a:r>
            <a:r>
              <a:rPr lang="en-US"/>
              <a:t>OPEN SANS HEBREW</a:t>
            </a:r>
            <a:endParaRPr lang="en-US" noProof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03400" y="6284119"/>
            <a:ext cx="11185200" cy="114300"/>
          </a:xfrm>
          <a:prstGeom prst="rect">
            <a:avLst/>
          </a:prstGeom>
        </p:spPr>
        <p:txBody>
          <a:bodyPr lIns="36000" tIns="0" rIns="36000" bIns="0" anchor="ctr"/>
          <a:lstStyle>
            <a:lvl1pPr>
              <a:defRPr sz="900"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he-IL"/>
              <a:t>מקור: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3400" y="6135293"/>
            <a:ext cx="11185200" cy="114300"/>
          </a:xfrm>
          <a:prstGeom prst="rect">
            <a:avLst/>
          </a:prstGeom>
        </p:spPr>
        <p:txBody>
          <a:bodyPr lIns="36000" tIns="0" rIns="36000" bIns="0" anchor="ctr"/>
          <a:lstStyle>
            <a:lvl1pPr>
              <a:defRPr sz="900"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he-IL"/>
              <a:t>הערה: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08843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AEDFDE-9288-8A41-070A-99F619DA2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298"/>
            <a:ext cx="12191998" cy="6855403"/>
          </a:xfrm>
          <a:prstGeom prst="rect">
            <a:avLst/>
          </a:prstGeom>
        </p:spPr>
      </p:pic>
      <p:pic>
        <p:nvPicPr>
          <p:cNvPr id="9" name="תמונה 9">
            <a:extLst>
              <a:ext uri="{FF2B5EF4-FFF2-40B4-BE49-F238E27FC236}">
                <a16:creationId xmlns:a16="http://schemas.microsoft.com/office/drawing/2014/main" id="{813B89E4-9BAE-FEFA-ADD2-428CB0C009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7" r="-3048" b="66646"/>
          <a:stretch/>
        </p:blipFill>
        <p:spPr>
          <a:xfrm>
            <a:off x="277445" y="291796"/>
            <a:ext cx="2032000" cy="4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62228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57EDE0-A1A9-D024-A083-7DAF64C17D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98"/>
            <a:ext cx="12192000" cy="6855403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A3A54882-1EF6-A8DB-36AB-55049F606F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7" r="-3048" b="66646"/>
          <a:stretch/>
        </p:blipFill>
        <p:spPr>
          <a:xfrm>
            <a:off x="277445" y="291796"/>
            <a:ext cx="2032000" cy="4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53031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8DA6F1F-707E-67C4-7B30-B89C802CFC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98"/>
            <a:ext cx="12192000" cy="6855403"/>
          </a:xfrm>
          <a:prstGeom prst="rect">
            <a:avLst/>
          </a:prstGeom>
        </p:spPr>
      </p:pic>
      <p:pic>
        <p:nvPicPr>
          <p:cNvPr id="12" name="תמונה 9">
            <a:extLst>
              <a:ext uri="{FF2B5EF4-FFF2-40B4-BE49-F238E27FC236}">
                <a16:creationId xmlns:a16="http://schemas.microsoft.com/office/drawing/2014/main" id="{842F00EF-7191-8A0D-A663-8915F058B1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7" r="-3048" b="66646"/>
          <a:stretch/>
        </p:blipFill>
        <p:spPr>
          <a:xfrm>
            <a:off x="277445" y="291796"/>
            <a:ext cx="2032000" cy="4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5407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174D4DA9-DB44-4A1C-9176-C8716D3331D6}" type="datetimeFigureOut">
              <a:rPr lang="he-IL" smtClean="0"/>
              <a:t>כ"ד/אדר/תשפ"ה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CB911D77-D5B6-46E8-BEE2-96331BD6DF44}" type="slidenum">
              <a:rPr lang="he-IL" smtClean="0"/>
              <a:t>‹#›</a:t>
            </a:fld>
            <a:endParaRPr lang="he-IL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9338624B-1F24-4809-9E48-FB9B51F2D3DA}"/>
              </a:ext>
            </a:extLst>
          </p:cNvPr>
          <p:cNvSpPr/>
          <p:nvPr userDrawn="1"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200" b="1" kern="1200" dirty="0">
                <a:solidFill>
                  <a:schemeClr val="lt1"/>
                </a:solidFill>
                <a:effectLst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אגף בכיר תכנון תקצוב ותמחור</a:t>
            </a:r>
            <a:endParaRPr lang="en-US" sz="1200" kern="1200" dirty="0">
              <a:solidFill>
                <a:schemeClr val="lt1"/>
              </a:solidFill>
              <a:effectLst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FA946F4A-C5F7-4017-AC7A-966622E23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10375" r="-116"/>
          <a:stretch/>
        </p:blipFill>
        <p:spPr>
          <a:xfrm>
            <a:off x="0" y="189829"/>
            <a:ext cx="12719222" cy="1035506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1190D454-E1CB-40F5-8BC5-2C094F8647B6}"/>
              </a:ext>
            </a:extLst>
          </p:cNvPr>
          <p:cNvSpPr/>
          <p:nvPr userDrawn="1"/>
        </p:nvSpPr>
        <p:spPr>
          <a:xfrm>
            <a:off x="0" y="-36276"/>
            <a:ext cx="12192000" cy="962955"/>
          </a:xfrm>
          <a:prstGeom prst="rect">
            <a:avLst/>
          </a:prstGeom>
          <a:solidFill>
            <a:srgbClr val="D1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0E3C2E0F-17E6-40FE-9283-237B5E6B2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7" r="-3048" b="66646"/>
          <a:stretch/>
        </p:blipFill>
        <p:spPr>
          <a:xfrm>
            <a:off x="0" y="143304"/>
            <a:ext cx="2032000" cy="4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89902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BEB4416-079C-57DB-6F46-9423219F1B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98"/>
            <a:ext cx="12192000" cy="6855403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C4C1D20B-1F00-CD66-51C3-72386C27B7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7" r="-3048" b="66646"/>
          <a:stretch/>
        </p:blipFill>
        <p:spPr>
          <a:xfrm>
            <a:off x="277445" y="291796"/>
            <a:ext cx="2032000" cy="4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145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A1F6C5-C63F-ADFA-CB47-471630FFE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298"/>
            <a:ext cx="12191998" cy="6855402"/>
          </a:xfrm>
          <a:prstGeom prst="rect">
            <a:avLst/>
          </a:prstGeom>
        </p:spPr>
      </p:pic>
      <p:pic>
        <p:nvPicPr>
          <p:cNvPr id="9" name="תמונה 9">
            <a:extLst>
              <a:ext uri="{FF2B5EF4-FFF2-40B4-BE49-F238E27FC236}">
                <a16:creationId xmlns:a16="http://schemas.microsoft.com/office/drawing/2014/main" id="{9AAD1656-54C4-A48F-EB37-20A01CA9F2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7" r="-3048" b="66646"/>
          <a:stretch/>
        </p:blipFill>
        <p:spPr>
          <a:xfrm>
            <a:off x="277445" y="291796"/>
            <a:ext cx="2032000" cy="4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47083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C91A9C-B04F-53A5-FA94-3E2EFC46B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298"/>
            <a:ext cx="12191998" cy="6855402"/>
          </a:xfrm>
          <a:prstGeom prst="rect">
            <a:avLst/>
          </a:prstGeom>
        </p:spPr>
      </p:pic>
      <p:pic>
        <p:nvPicPr>
          <p:cNvPr id="8" name="תמונה 9">
            <a:extLst>
              <a:ext uri="{FF2B5EF4-FFF2-40B4-BE49-F238E27FC236}">
                <a16:creationId xmlns:a16="http://schemas.microsoft.com/office/drawing/2014/main" id="{A74CC58D-8AD4-2B17-FA4D-F34B2E010C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7" r="-3048" b="66646"/>
          <a:stretch/>
        </p:blipFill>
        <p:spPr>
          <a:xfrm>
            <a:off x="277445" y="291796"/>
            <a:ext cx="2032000" cy="4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93284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C88F99-9B66-127A-A275-8057DB159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298"/>
            <a:ext cx="12191998" cy="6855402"/>
          </a:xfrm>
          <a:prstGeom prst="rect">
            <a:avLst/>
          </a:prstGeom>
        </p:spPr>
      </p:pic>
      <p:pic>
        <p:nvPicPr>
          <p:cNvPr id="8" name="תמונה 9">
            <a:extLst>
              <a:ext uri="{FF2B5EF4-FFF2-40B4-BE49-F238E27FC236}">
                <a16:creationId xmlns:a16="http://schemas.microsoft.com/office/drawing/2014/main" id="{CA11D6A9-8116-67DD-BA47-563C149F7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7" r="-3048" b="66646"/>
          <a:stretch/>
        </p:blipFill>
        <p:spPr>
          <a:xfrm>
            <a:off x="277445" y="291796"/>
            <a:ext cx="2032000" cy="4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90207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BC7CDB-38F6-B613-9E73-E24C066AB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298"/>
            <a:ext cx="12191996" cy="6855402"/>
          </a:xfrm>
          <a:prstGeom prst="rect">
            <a:avLst/>
          </a:prstGeom>
        </p:spPr>
      </p:pic>
      <p:pic>
        <p:nvPicPr>
          <p:cNvPr id="3" name="תמונה 9">
            <a:extLst>
              <a:ext uri="{FF2B5EF4-FFF2-40B4-BE49-F238E27FC236}">
                <a16:creationId xmlns:a16="http://schemas.microsoft.com/office/drawing/2014/main" id="{EA95E37E-5D2D-6E3B-B8D2-390B0B2B2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7" r="-3048" b="66646"/>
          <a:stretch/>
        </p:blipFill>
        <p:spPr>
          <a:xfrm>
            <a:off x="277445" y="291796"/>
            <a:ext cx="2032000" cy="4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9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BC7CDB-38F6-B613-9E73-E24C066AB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298"/>
            <a:ext cx="12191996" cy="6855401"/>
          </a:xfrm>
          <a:prstGeom prst="rect">
            <a:avLst/>
          </a:prstGeom>
        </p:spPr>
      </p:pic>
      <p:pic>
        <p:nvPicPr>
          <p:cNvPr id="3" name="תמונה 9">
            <a:extLst>
              <a:ext uri="{FF2B5EF4-FFF2-40B4-BE49-F238E27FC236}">
                <a16:creationId xmlns:a16="http://schemas.microsoft.com/office/drawing/2014/main" id="{EA95E37E-5D2D-6E3B-B8D2-390B0B2B2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7" r="-3048" b="66646"/>
          <a:stretch/>
        </p:blipFill>
        <p:spPr>
          <a:xfrm>
            <a:off x="277445" y="291796"/>
            <a:ext cx="2032000" cy="4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2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אובייקט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646032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2" name="אובייקט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04000" y="432000"/>
            <a:ext cx="11184000" cy="691200"/>
          </a:xfrm>
        </p:spPr>
        <p:txBody>
          <a:bodyPr vert="horz">
            <a:normAutofit/>
          </a:bodyPr>
          <a:lstStyle>
            <a:lvl1pPr algn="r" rtl="1">
              <a:defRPr sz="2400" b="1"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/>
              <a:t>כותרת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260000"/>
            <a:ext cx="11184000" cy="5061857"/>
          </a:xfrm>
          <a:prstGeom prst="rect">
            <a:avLst/>
          </a:prstGeom>
        </p:spPr>
        <p:txBody>
          <a:bodyPr/>
          <a:lstStyle>
            <a:lvl1pPr marL="182558" indent="-182558" algn="r" rtl="1">
              <a:buFont typeface="Arial" panose="020B0604020202020204" pitchFamily="34" charset="0"/>
              <a:buChar char="•"/>
              <a:defRPr sz="1600"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  <a:lvl2pPr marL="357179" indent="-174621" algn="r" rtl="1">
              <a:buFont typeface="Verdana" panose="020B0604030504040204" pitchFamily="34" charset="0"/>
              <a:buChar char="‒"/>
              <a:defRPr sz="1400" b="0"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2pPr>
            <a:lvl3pPr marL="539737" indent="-182558" algn="r" rtl="1">
              <a:buFont typeface="Verdana" panose="020B0604030504040204" pitchFamily="34" charset="0"/>
              <a:buChar char="‒"/>
              <a:defRPr sz="1200"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3pPr>
            <a:lvl4pPr algn="r" rtl="1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e-IL"/>
              <a:t>רמה 1</a:t>
            </a:r>
          </a:p>
          <a:p>
            <a:pPr lvl="1"/>
            <a:r>
              <a:rPr lang="he-IL"/>
              <a:t>רמה 2</a:t>
            </a:r>
            <a:endParaRPr lang="en-US"/>
          </a:p>
          <a:p>
            <a:pPr lvl="2"/>
            <a:r>
              <a:rPr lang="he-IL"/>
              <a:t>רמה 3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03400" y="6284119"/>
            <a:ext cx="11185200" cy="114300"/>
          </a:xfrm>
          <a:prstGeom prst="rect">
            <a:avLst/>
          </a:prstGeom>
        </p:spPr>
        <p:txBody>
          <a:bodyPr lIns="36000" tIns="0" rIns="36000" bIns="0" anchor="ctr"/>
          <a:lstStyle>
            <a:lvl1pPr>
              <a:defRPr sz="900"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he-IL"/>
              <a:t>מקור: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3400" y="6135293"/>
            <a:ext cx="11185200" cy="114300"/>
          </a:xfrm>
          <a:prstGeom prst="rect">
            <a:avLst/>
          </a:prstGeom>
        </p:spPr>
        <p:txBody>
          <a:bodyPr lIns="36000" tIns="0" rIns="36000" bIns="0" anchor="ctr"/>
          <a:lstStyle>
            <a:lvl1pPr>
              <a:defRPr sz="900"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he-IL"/>
              <a:t>הערה: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40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BC7CDB-38F6-B613-9E73-E24C066AB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298"/>
            <a:ext cx="12191995" cy="6855401"/>
          </a:xfrm>
          <a:prstGeom prst="rect">
            <a:avLst/>
          </a:prstGeom>
        </p:spPr>
      </p:pic>
      <p:pic>
        <p:nvPicPr>
          <p:cNvPr id="3" name="תמונה 9">
            <a:extLst>
              <a:ext uri="{FF2B5EF4-FFF2-40B4-BE49-F238E27FC236}">
                <a16:creationId xmlns:a16="http://schemas.microsoft.com/office/drawing/2014/main" id="{EA95E37E-5D2D-6E3B-B8D2-390B0B2B2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7" r="-3048" b="66646"/>
          <a:stretch/>
        </p:blipFill>
        <p:spPr>
          <a:xfrm>
            <a:off x="277445" y="291796"/>
            <a:ext cx="2032000" cy="4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3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BC7CDB-38F6-B613-9E73-E24C066AB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298"/>
            <a:ext cx="12191995" cy="6855401"/>
          </a:xfrm>
          <a:prstGeom prst="rect">
            <a:avLst/>
          </a:prstGeom>
        </p:spPr>
      </p:pic>
      <p:pic>
        <p:nvPicPr>
          <p:cNvPr id="3" name="תמונה 9">
            <a:extLst>
              <a:ext uri="{FF2B5EF4-FFF2-40B4-BE49-F238E27FC236}">
                <a16:creationId xmlns:a16="http://schemas.microsoft.com/office/drawing/2014/main" id="{EA95E37E-5D2D-6E3B-B8D2-390B0B2B2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7" r="-3048" b="66646"/>
          <a:stretch/>
        </p:blipFill>
        <p:spPr>
          <a:xfrm>
            <a:off x="277445" y="291796"/>
            <a:ext cx="2032000" cy="4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BC7CDB-38F6-B613-9E73-E24C066ABC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4"/>
          <a:stretch/>
        </p:blipFill>
        <p:spPr>
          <a:xfrm>
            <a:off x="3205716" y="1298"/>
            <a:ext cx="8986281" cy="6855401"/>
          </a:xfrm>
          <a:prstGeom prst="rect">
            <a:avLst/>
          </a:prstGeom>
        </p:spPr>
      </p:pic>
      <p:pic>
        <p:nvPicPr>
          <p:cNvPr id="3" name="תמונה 9">
            <a:extLst>
              <a:ext uri="{FF2B5EF4-FFF2-40B4-BE49-F238E27FC236}">
                <a16:creationId xmlns:a16="http://schemas.microsoft.com/office/drawing/2014/main" id="{EA95E37E-5D2D-6E3B-B8D2-390B0B2B2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7" r="-3048" b="66646"/>
          <a:stretch/>
        </p:blipFill>
        <p:spPr>
          <a:xfrm>
            <a:off x="277445" y="291796"/>
            <a:ext cx="2032000" cy="4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7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BC7CDB-38F6-B613-9E73-E24C066AB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298"/>
            <a:ext cx="12191996" cy="6855401"/>
          </a:xfrm>
          <a:prstGeom prst="rect">
            <a:avLst/>
          </a:prstGeom>
        </p:spPr>
      </p:pic>
      <p:pic>
        <p:nvPicPr>
          <p:cNvPr id="3" name="תמונה 9">
            <a:extLst>
              <a:ext uri="{FF2B5EF4-FFF2-40B4-BE49-F238E27FC236}">
                <a16:creationId xmlns:a16="http://schemas.microsoft.com/office/drawing/2014/main" id="{EA95E37E-5D2D-6E3B-B8D2-390B0B2B2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7" r="-3048" b="66646"/>
          <a:stretch/>
        </p:blipFill>
        <p:spPr>
          <a:xfrm>
            <a:off x="277445" y="291796"/>
            <a:ext cx="2032000" cy="4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8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BC7CDB-38F6-B613-9E73-E24C066ABC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4"/>
          <a:stretch/>
        </p:blipFill>
        <p:spPr>
          <a:xfrm>
            <a:off x="3545958" y="1298"/>
            <a:ext cx="8646040" cy="6855401"/>
          </a:xfrm>
          <a:prstGeom prst="rect">
            <a:avLst/>
          </a:prstGeom>
        </p:spPr>
      </p:pic>
      <p:pic>
        <p:nvPicPr>
          <p:cNvPr id="3" name="תמונה 9">
            <a:extLst>
              <a:ext uri="{FF2B5EF4-FFF2-40B4-BE49-F238E27FC236}">
                <a16:creationId xmlns:a16="http://schemas.microsoft.com/office/drawing/2014/main" id="{EA95E37E-5D2D-6E3B-B8D2-390B0B2B2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7" r="-3048" b="66646"/>
          <a:stretch/>
        </p:blipFill>
        <p:spPr>
          <a:xfrm>
            <a:off x="277445" y="291796"/>
            <a:ext cx="2032000" cy="4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3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BC7CDB-38F6-B613-9E73-E24C066AB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298"/>
            <a:ext cx="12191995" cy="6855401"/>
          </a:xfrm>
          <a:prstGeom prst="rect">
            <a:avLst/>
          </a:prstGeom>
        </p:spPr>
      </p:pic>
      <p:pic>
        <p:nvPicPr>
          <p:cNvPr id="3" name="תמונה 9">
            <a:extLst>
              <a:ext uri="{FF2B5EF4-FFF2-40B4-BE49-F238E27FC236}">
                <a16:creationId xmlns:a16="http://schemas.microsoft.com/office/drawing/2014/main" id="{EA95E37E-5D2D-6E3B-B8D2-390B0B2B2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7" r="-3048" b="66646"/>
          <a:stretch/>
        </p:blipFill>
        <p:spPr>
          <a:xfrm>
            <a:off x="277445" y="291796"/>
            <a:ext cx="2032000" cy="4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BC7CDB-38F6-B613-9E73-E24C066ABC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0"/>
          <a:stretch/>
        </p:blipFill>
        <p:spPr>
          <a:xfrm>
            <a:off x="3391786" y="1298"/>
            <a:ext cx="8800211" cy="6855401"/>
          </a:xfrm>
          <a:prstGeom prst="rect">
            <a:avLst/>
          </a:prstGeom>
        </p:spPr>
      </p:pic>
      <p:pic>
        <p:nvPicPr>
          <p:cNvPr id="3" name="תמונה 9">
            <a:extLst>
              <a:ext uri="{FF2B5EF4-FFF2-40B4-BE49-F238E27FC236}">
                <a16:creationId xmlns:a16="http://schemas.microsoft.com/office/drawing/2014/main" id="{EA95E37E-5D2D-6E3B-B8D2-390B0B2B2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7" r="-3048" b="66646"/>
          <a:stretch/>
        </p:blipFill>
        <p:spPr>
          <a:xfrm>
            <a:off x="277445" y="291796"/>
            <a:ext cx="2032000" cy="4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טנדרט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04885E-0576-4974-829B-EB3F5D25694A}"/>
              </a:ext>
            </a:extLst>
          </p:cNvPr>
          <p:cNvSpPr/>
          <p:nvPr userDrawn="1"/>
        </p:nvSpPr>
        <p:spPr>
          <a:xfrm>
            <a:off x="300197" y="6598253"/>
            <a:ext cx="402906" cy="1384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rtl="0"/>
            <a:fld id="{BF683B7D-DF15-45FC-A8B7-E215C41C3B5F}" type="slidenum">
              <a:rPr lang="he-IL" sz="9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 rtl="0"/>
              <a:t>‹#›</a:t>
            </a:fld>
            <a:endParaRPr lang="en-US" sz="9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0C0B24-B864-4CD2-875A-E4781856AF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1" y="554783"/>
            <a:ext cx="11188700" cy="225425"/>
          </a:xfrm>
          <a:prstGeom prst="rect">
            <a:avLst/>
          </a:prstGeom>
        </p:spPr>
        <p:txBody>
          <a:bodyPr lIns="0" tIns="0" rIns="0" bIns="0"/>
          <a:lstStyle>
            <a:lvl1pPr algn="r" rtl="1">
              <a:lnSpc>
                <a:spcPts val="2400"/>
              </a:lnSpc>
              <a:spcAft>
                <a:spcPts val="0"/>
              </a:spcAft>
              <a:defRPr sz="2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/>
              <a:t>כותרת ראשית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17678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רש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04885E-0576-4974-829B-EB3F5D25694A}"/>
              </a:ext>
            </a:extLst>
          </p:cNvPr>
          <p:cNvSpPr/>
          <p:nvPr userDrawn="1"/>
        </p:nvSpPr>
        <p:spPr>
          <a:xfrm>
            <a:off x="300197" y="6598253"/>
            <a:ext cx="402906" cy="1384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rtl="0"/>
            <a:fld id="{BF683B7D-DF15-45FC-A8B7-E215C41C3B5F}" type="slidenum">
              <a:rPr lang="he-IL" sz="9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 rtl="0"/>
              <a:t>‹#›</a:t>
            </a:fld>
            <a:endParaRPr lang="en-US" sz="9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0CDF6E-2B7C-4667-BB55-39798434BA14}"/>
              </a:ext>
            </a:extLst>
          </p:cNvPr>
          <p:cNvSpPr/>
          <p:nvPr userDrawn="1"/>
        </p:nvSpPr>
        <p:spPr>
          <a:xfrm>
            <a:off x="8089900" y="241172"/>
            <a:ext cx="3600450" cy="1384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 rtl="1">
              <a:lnSpc>
                <a:spcPct val="100000"/>
              </a:lnSpc>
              <a:spcAft>
                <a:spcPts val="0"/>
              </a:spcAft>
            </a:pPr>
            <a:r>
              <a:rPr lang="he-IL" sz="900" b="0" kern="1200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שם המצגת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0C0B24-B864-4CD2-875A-E4781856AF5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401092" y="554783"/>
            <a:ext cx="2289258" cy="225425"/>
          </a:xfrm>
          <a:prstGeom prst="rect">
            <a:avLst/>
          </a:prstGeom>
        </p:spPr>
        <p:txBody>
          <a:bodyPr lIns="0" tIns="0" rIns="0" bIns="0"/>
          <a:lstStyle>
            <a:lvl1pPr algn="r" rtl="1">
              <a:lnSpc>
                <a:spcPts val="2400"/>
              </a:lnSpc>
              <a:spcAft>
                <a:spcPts val="0"/>
              </a:spcAft>
              <a:defRPr sz="2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/>
              <a:t>כותרת ראשית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B01044-BB9A-4F42-B54C-A25E52326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119" r="16603"/>
          <a:stretch/>
        </p:blipFill>
        <p:spPr>
          <a:xfrm rot="6365449">
            <a:off x="3540576" y="0"/>
            <a:ext cx="5638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44466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08187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אובייקט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72904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אובייקט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מלבן 2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he-IL" sz="4000" b="1" i="0" baseline="0">
              <a:solidFill>
                <a:schemeClr val="bg1"/>
              </a:solidFill>
              <a:latin typeface="Open Sans Hebrew" panose="00000500000000000000" pitchFamily="2" charset="-79"/>
              <a:ea typeface="Open Sans" panose="020B0606030504020204" pitchFamily="34" charset="0"/>
              <a:cs typeface="Open Sans Hebrew" panose="00000500000000000000" pitchFamily="2" charset="-79"/>
              <a:sym typeface="Open Sans Hebrew" panose="00000500000000000000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28000" y="2632801"/>
            <a:ext cx="11136000" cy="1592403"/>
          </a:xfrm>
        </p:spPr>
        <p:txBody>
          <a:bodyPr vert="horz" lIns="108000" rIns="108000" anchor="ctr"/>
          <a:lstStyle>
            <a:lvl1pPr algn="r" rtl="1">
              <a:lnSpc>
                <a:spcPct val="95000"/>
              </a:lnSpc>
              <a:defRPr sz="4000" b="1" baseline="0">
                <a:solidFill>
                  <a:schemeClr val="bg1"/>
                </a:solidFill>
                <a:latin typeface="Open Sans Hebrew" panose="00000500000000000000" pitchFamily="2" charset="-79"/>
                <a:ea typeface="Open Sans" panose="020B0606030504020204" pitchFamily="34" charset="0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 noProof="0"/>
              <a:t>חוצצים גודל 40 </a:t>
            </a:r>
            <a:r>
              <a:rPr lang="en-US"/>
              <a:t>OPEN SANS HEBREW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923195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73F69-E7D6-4829-9355-45A46E9BC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660C14-56FC-48BE-A224-5BB4480DE88F}"/>
              </a:ext>
            </a:extLst>
          </p:cNvPr>
          <p:cNvGrpSpPr/>
          <p:nvPr userDrawn="1"/>
        </p:nvGrpSpPr>
        <p:grpSpPr>
          <a:xfrm>
            <a:off x="-1006166" y="0"/>
            <a:ext cx="812800" cy="3976473"/>
            <a:chOff x="-1336366" y="3681627"/>
            <a:chExt cx="812800" cy="397647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E18AFD-0128-45F9-9FA5-6FB82D54BF56}"/>
                </a:ext>
              </a:extLst>
            </p:cNvPr>
            <p:cNvSpPr/>
            <p:nvPr/>
          </p:nvSpPr>
          <p:spPr bwMode="gray">
            <a:xfrm>
              <a:off x="-1336366" y="3681627"/>
              <a:ext cx="812800" cy="3976473"/>
            </a:xfrm>
            <a:prstGeom prst="rect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>
                <a:solidFill>
                  <a:schemeClr val="bg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8FED80-9B8A-4184-AFEA-099E12289715}"/>
                </a:ext>
              </a:extLst>
            </p:cNvPr>
            <p:cNvGrpSpPr/>
            <p:nvPr/>
          </p:nvGrpSpPr>
          <p:grpSpPr>
            <a:xfrm>
              <a:off x="-1184918" y="3844788"/>
              <a:ext cx="509905" cy="3650151"/>
              <a:chOff x="-1184918" y="3882303"/>
              <a:chExt cx="509905" cy="365015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CCAA477-AE75-4A65-919C-BFEB08A32936}"/>
                  </a:ext>
                </a:extLst>
              </p:cNvPr>
              <p:cNvSpPr/>
              <p:nvPr/>
            </p:nvSpPr>
            <p:spPr bwMode="gray">
              <a:xfrm rot="16200000">
                <a:off x="-1184918" y="4510352"/>
                <a:ext cx="509905" cy="509905"/>
              </a:xfrm>
              <a:prstGeom prst="ellipse">
                <a:avLst/>
              </a:prstGeom>
              <a:solidFill>
                <a:srgbClr val="21758F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US" sz="1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E09ED37-96F3-4CD0-B09C-C7082F79A0AE}"/>
                  </a:ext>
                </a:extLst>
              </p:cNvPr>
              <p:cNvSpPr/>
              <p:nvPr/>
            </p:nvSpPr>
            <p:spPr bwMode="gray">
              <a:xfrm rot="16200000">
                <a:off x="-1184918" y="5766450"/>
                <a:ext cx="509905" cy="509905"/>
              </a:xfrm>
              <a:prstGeom prst="ellipse">
                <a:avLst/>
              </a:prstGeom>
              <a:solidFill>
                <a:srgbClr val="25BEE2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US" sz="1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A199450-1458-44FE-8345-9788A4055C55}"/>
                  </a:ext>
                </a:extLst>
              </p:cNvPr>
              <p:cNvSpPr/>
              <p:nvPr/>
            </p:nvSpPr>
            <p:spPr bwMode="gray">
              <a:xfrm rot="16200000">
                <a:off x="-1184918" y="7022549"/>
                <a:ext cx="509905" cy="509905"/>
              </a:xfrm>
              <a:prstGeom prst="ellipse">
                <a:avLst/>
              </a:prstGeom>
              <a:solidFill>
                <a:srgbClr val="EAEAEA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US" sz="1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53F159C-DF7E-4929-90F3-75FADEBECCC9}"/>
                  </a:ext>
                </a:extLst>
              </p:cNvPr>
              <p:cNvSpPr/>
              <p:nvPr/>
            </p:nvSpPr>
            <p:spPr bwMode="gray">
              <a:xfrm rot="16200000">
                <a:off x="-1184918" y="5138401"/>
                <a:ext cx="509905" cy="509905"/>
              </a:xfrm>
              <a:prstGeom prst="ellipse">
                <a:avLst/>
              </a:prstGeom>
              <a:solidFill>
                <a:srgbClr val="2396BF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US" sz="1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B881342-F298-4B62-9DF6-6E3A1AFCBD7D}"/>
                  </a:ext>
                </a:extLst>
              </p:cNvPr>
              <p:cNvSpPr/>
              <p:nvPr/>
            </p:nvSpPr>
            <p:spPr bwMode="gray">
              <a:xfrm rot="16200000">
                <a:off x="-1184918" y="3882303"/>
                <a:ext cx="509905" cy="509905"/>
              </a:xfrm>
              <a:prstGeom prst="ellipse">
                <a:avLst/>
              </a:prstGeom>
              <a:solidFill>
                <a:srgbClr val="BCD63A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US" sz="1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F469072-B6D8-4AC2-B40A-2BC5D698B715}"/>
                  </a:ext>
                </a:extLst>
              </p:cNvPr>
              <p:cNvSpPr/>
              <p:nvPr/>
            </p:nvSpPr>
            <p:spPr bwMode="gray">
              <a:xfrm rot="16200000">
                <a:off x="-1184918" y="6394499"/>
                <a:ext cx="509905" cy="509905"/>
              </a:xfrm>
              <a:prstGeom prst="ellipse">
                <a:avLst/>
              </a:prstGeom>
              <a:solidFill>
                <a:srgbClr val="1D74BA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US" sz="1600" b="1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3653324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אובייקט 1" hidden="1">
            <a:extLst>
              <a:ext uri="{FF2B5EF4-FFF2-40B4-BE49-F238E27FC236}">
                <a16:creationId xmlns:a16="http://schemas.microsoft.com/office/drawing/2014/main" id="{D2391DC3-EA20-4BBF-81A3-4D4F53A034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2" name="אובייקט 1" hidden="1">
                        <a:extLst>
                          <a:ext uri="{FF2B5EF4-FFF2-40B4-BE49-F238E27FC236}">
                            <a16:creationId xmlns:a16="http://schemas.microsoft.com/office/drawing/2014/main" id="{D2391DC3-EA20-4BBF-81A3-4D4F53A034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505856" y="727200"/>
            <a:ext cx="7200000" cy="5400000"/>
          </a:xfrm>
          <a:prstGeom prst="rect">
            <a:avLst/>
          </a:prstGeom>
        </p:spPr>
        <p:txBody>
          <a:bodyPr/>
          <a:lstStyle>
            <a:lvl1pPr algn="l" rtl="0"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he-IL" noProof="0"/>
              <a:t>לחץ על הסמל כדי להוסיף תמונה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01647" y="5688811"/>
            <a:ext cx="5594351" cy="263521"/>
          </a:xfrm>
          <a:prstGeom prst="rect">
            <a:avLst/>
          </a:prstGeom>
        </p:spPr>
        <p:txBody>
          <a:bodyPr anchor="ctr"/>
          <a:lstStyle>
            <a:lvl1pPr algn="l" rtl="0">
              <a:spcAft>
                <a:spcPts val="0"/>
              </a:spcAft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en-US"/>
              <a:t>Headline OPEN SANS Bold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1647" y="5964207"/>
            <a:ext cx="5594351" cy="452472"/>
          </a:xfrm>
          <a:prstGeom prst="rect">
            <a:avLst/>
          </a:prstGeom>
        </p:spPr>
        <p:txBody>
          <a:bodyPr anchor="ctr"/>
          <a:lstStyle>
            <a:lvl1pPr algn="l" rtl="0">
              <a:spcAft>
                <a:spcPts val="0"/>
              </a:spcAft>
              <a:defRPr sz="1200" b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en-US"/>
              <a:t>Subheading OPEN SANS regular</a:t>
            </a:r>
            <a:br>
              <a:rPr lang="en-US"/>
            </a:br>
            <a:r>
              <a:rPr lang="en-US"/>
              <a:t>up to two lines of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1647" y="6416681"/>
            <a:ext cx="5594351" cy="263521"/>
          </a:xfrm>
          <a:prstGeom prst="rect">
            <a:avLst/>
          </a:prstGeom>
        </p:spPr>
        <p:txBody>
          <a:bodyPr anchor="ctr"/>
          <a:lstStyle>
            <a:lvl1pPr algn="l" rtl="0">
              <a:spcAft>
                <a:spcPts val="0"/>
              </a:spcAft>
              <a:defRPr sz="1400" b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en-US">
                <a:effectLst/>
              </a:rPr>
              <a:t>Author, legal entity or Date</a:t>
            </a:r>
            <a:endParaRPr lang="en-US" sz="1400" noProof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23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27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28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30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31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32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33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34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3785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אובייקט 1" hidden="1">
            <a:extLst>
              <a:ext uri="{FF2B5EF4-FFF2-40B4-BE49-F238E27FC236}">
                <a16:creationId xmlns:a16="http://schemas.microsoft.com/office/drawing/2014/main" id="{948550F7-C9B4-4C5B-9F81-3256227BCC3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2" name="אובייקט 1" hidden="1">
                        <a:extLst>
                          <a:ext uri="{FF2B5EF4-FFF2-40B4-BE49-F238E27FC236}">
                            <a16:creationId xmlns:a16="http://schemas.microsoft.com/office/drawing/2014/main" id="{948550F7-C9B4-4C5B-9F81-3256227BCC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505856" y="727200"/>
            <a:ext cx="7200000" cy="5400000"/>
          </a:xfrm>
          <a:prstGeom prst="rect">
            <a:avLst/>
          </a:prstGeom>
        </p:spPr>
        <p:txBody>
          <a:bodyPr/>
          <a:lstStyle>
            <a:lvl1pPr algn="l" rtl="0"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he-IL" noProof="0"/>
              <a:t>לחץ על הסמל כדי להוסיף תמונה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01647" y="5688811"/>
            <a:ext cx="5594351" cy="263521"/>
          </a:xfrm>
          <a:prstGeom prst="rect">
            <a:avLst/>
          </a:prstGeom>
        </p:spPr>
        <p:txBody>
          <a:bodyPr anchor="ctr"/>
          <a:lstStyle>
            <a:lvl1pPr algn="l" rtl="0">
              <a:spcAft>
                <a:spcPts val="0"/>
              </a:spcAft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en-US"/>
              <a:t>Headline OPEN SANS Bold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1647" y="5964207"/>
            <a:ext cx="5594351" cy="452472"/>
          </a:xfrm>
          <a:prstGeom prst="rect">
            <a:avLst/>
          </a:prstGeom>
        </p:spPr>
        <p:txBody>
          <a:bodyPr anchor="ctr"/>
          <a:lstStyle>
            <a:lvl1pPr algn="l" rtl="0">
              <a:spcAft>
                <a:spcPts val="0"/>
              </a:spcAft>
              <a:defRPr sz="1200" b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en-US"/>
              <a:t>Subheading OPEN SANS regular</a:t>
            </a:r>
            <a:br>
              <a:rPr lang="en-US"/>
            </a:br>
            <a:r>
              <a:rPr lang="en-US"/>
              <a:t>up to two lines of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1647" y="6416681"/>
            <a:ext cx="5594351" cy="263521"/>
          </a:xfrm>
          <a:prstGeom prst="rect">
            <a:avLst/>
          </a:prstGeom>
        </p:spPr>
        <p:txBody>
          <a:bodyPr anchor="ctr"/>
          <a:lstStyle>
            <a:lvl1pPr algn="l" rtl="0">
              <a:spcAft>
                <a:spcPts val="0"/>
              </a:spcAft>
              <a:defRPr sz="1400" b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en-US">
                <a:effectLst/>
              </a:rPr>
              <a:t>Author, legal entity or Date</a:t>
            </a:r>
            <a:endParaRPr lang="en-US" sz="1400" noProof="0"/>
          </a:p>
        </p:txBody>
      </p:sp>
      <p:pic>
        <p:nvPicPr>
          <p:cNvPr id="17" name="תמונה 16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0" y="-140962"/>
            <a:ext cx="1737239" cy="17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441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אובייקט 1" hidden="1">
            <a:extLst>
              <a:ext uri="{FF2B5EF4-FFF2-40B4-BE49-F238E27FC236}">
                <a16:creationId xmlns:a16="http://schemas.microsoft.com/office/drawing/2014/main" id="{E3918F04-DA1A-48E9-A0CA-41F08AFC9B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2" name="אובייקט 1" hidden="1">
                        <a:extLst>
                          <a:ext uri="{FF2B5EF4-FFF2-40B4-BE49-F238E27FC236}">
                            <a16:creationId xmlns:a16="http://schemas.microsoft.com/office/drawing/2014/main" id="{E3918F04-DA1A-48E9-A0CA-41F08AFC9B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489813" y="727200"/>
            <a:ext cx="7200000" cy="5400000"/>
          </a:xfrm>
          <a:prstGeom prst="rect">
            <a:avLst/>
          </a:prstGeom>
        </p:spPr>
        <p:txBody>
          <a:bodyPr/>
          <a:lstStyle>
            <a:lvl1pPr algn="l" rtl="0">
              <a:defRPr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he-IL" noProof="0"/>
              <a:t>לחץ על הסמל כדי להוסיף תמונה</a:t>
            </a:r>
            <a:endParaRPr lang="en-US" noProof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01647" y="5688811"/>
            <a:ext cx="5594351" cy="263521"/>
          </a:xfrm>
          <a:prstGeom prst="rect">
            <a:avLst/>
          </a:prstGeom>
        </p:spPr>
        <p:txBody>
          <a:bodyPr anchor="ctr"/>
          <a:lstStyle>
            <a:lvl1pPr algn="l" rtl="0">
              <a:spcAft>
                <a:spcPts val="0"/>
              </a:spcAft>
              <a:defRPr sz="1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en-US"/>
              <a:t>Headline OPEN SANS Bold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1647" y="5964207"/>
            <a:ext cx="5594351" cy="452472"/>
          </a:xfrm>
          <a:prstGeom prst="rect">
            <a:avLst/>
          </a:prstGeom>
        </p:spPr>
        <p:txBody>
          <a:bodyPr anchor="ctr"/>
          <a:lstStyle>
            <a:lvl1pPr algn="l" rtl="0">
              <a:spcAft>
                <a:spcPts val="0"/>
              </a:spcAft>
              <a:defRPr sz="1200" b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en-US"/>
              <a:t>Subheading OPEN SANS regular</a:t>
            </a:r>
            <a:br>
              <a:rPr lang="en-US"/>
            </a:br>
            <a:r>
              <a:rPr lang="en-US"/>
              <a:t>up to two lines of text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1647" y="6416681"/>
            <a:ext cx="5594351" cy="263521"/>
          </a:xfrm>
          <a:prstGeom prst="rect">
            <a:avLst/>
          </a:prstGeom>
        </p:spPr>
        <p:txBody>
          <a:bodyPr anchor="ctr"/>
          <a:lstStyle>
            <a:lvl1pPr algn="l" rtl="0">
              <a:spcAft>
                <a:spcPts val="0"/>
              </a:spcAft>
              <a:defRPr sz="1400" b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en-US">
                <a:effectLst/>
              </a:rPr>
              <a:t>Author, legal entity or Date</a:t>
            </a:r>
            <a:endParaRPr lang="en-US" sz="1400" noProof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3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01736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אובייקט 1" hidden="1">
            <a:extLst>
              <a:ext uri="{FF2B5EF4-FFF2-40B4-BE49-F238E27FC236}">
                <a16:creationId xmlns:a16="http://schemas.microsoft.com/office/drawing/2014/main" id="{D56E6CFB-1C1D-4CCF-A4A1-48E1366ABC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2" name="אובייקט 1" hidden="1">
                        <a:extLst>
                          <a:ext uri="{FF2B5EF4-FFF2-40B4-BE49-F238E27FC236}">
                            <a16:creationId xmlns:a16="http://schemas.microsoft.com/office/drawing/2014/main" id="{D56E6CFB-1C1D-4CCF-A4A1-48E1366ABC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489813" y="727200"/>
            <a:ext cx="7200000" cy="5400000"/>
          </a:xfrm>
          <a:prstGeom prst="rect">
            <a:avLst/>
          </a:prstGeom>
        </p:spPr>
        <p:txBody>
          <a:bodyPr/>
          <a:lstStyle>
            <a:lvl1pPr algn="l" rtl="0">
              <a:defRPr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he-IL" noProof="0"/>
              <a:t>לחץ על הסמל כדי להוסיף תמונה</a:t>
            </a:r>
            <a:endParaRPr lang="en-US" noProof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01647" y="5688811"/>
            <a:ext cx="5594351" cy="263521"/>
          </a:xfrm>
          <a:prstGeom prst="rect">
            <a:avLst/>
          </a:prstGeom>
        </p:spPr>
        <p:txBody>
          <a:bodyPr anchor="ctr"/>
          <a:lstStyle>
            <a:lvl1pPr algn="l" rtl="0">
              <a:spcAft>
                <a:spcPts val="0"/>
              </a:spcAft>
              <a:defRPr sz="1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en-US"/>
              <a:t>Headline OPEN SANS Bold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1647" y="5964207"/>
            <a:ext cx="5594351" cy="452472"/>
          </a:xfrm>
          <a:prstGeom prst="rect">
            <a:avLst/>
          </a:prstGeom>
        </p:spPr>
        <p:txBody>
          <a:bodyPr anchor="ctr"/>
          <a:lstStyle>
            <a:lvl1pPr algn="l" rtl="0">
              <a:spcAft>
                <a:spcPts val="0"/>
              </a:spcAft>
              <a:defRPr sz="1200" b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en-US"/>
              <a:t>Subheading OPEN SANS regular</a:t>
            </a:r>
            <a:br>
              <a:rPr lang="en-US"/>
            </a:br>
            <a:r>
              <a:rPr lang="en-US"/>
              <a:t>up to two lines of text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1647" y="6416681"/>
            <a:ext cx="5594351" cy="263521"/>
          </a:xfrm>
          <a:prstGeom prst="rect">
            <a:avLst/>
          </a:prstGeom>
        </p:spPr>
        <p:txBody>
          <a:bodyPr anchor="ctr"/>
          <a:lstStyle>
            <a:lvl1pPr algn="l" rtl="0">
              <a:spcAft>
                <a:spcPts val="0"/>
              </a:spcAft>
              <a:defRPr sz="1400" b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en-US">
                <a:effectLst/>
              </a:rPr>
              <a:t>Author, legal entity or Date</a:t>
            </a:r>
            <a:endParaRPr lang="en-US" sz="1400" noProof="0"/>
          </a:p>
        </p:txBody>
      </p:sp>
      <p:pic>
        <p:nvPicPr>
          <p:cNvPr id="17" name="תמונה 16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0" y="-140962"/>
            <a:ext cx="1736324" cy="173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947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אובייקט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אובייקט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לבן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en-US" sz="2400" b="1" i="0" baseline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Open Sans Hebrew" panose="00000500000000000000" pitchFamily="2" charset="-79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0" y="432000"/>
            <a:ext cx="11184000" cy="691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>
              <a:defRPr sz="2400" baseline="0"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en-US" noProof="0"/>
              <a:t>Title OPEN SANS 24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0" y="6284119"/>
            <a:ext cx="11185200" cy="114300"/>
          </a:xfrm>
          <a:prstGeom prst="rect">
            <a:avLst/>
          </a:prstGeom>
        </p:spPr>
        <p:txBody>
          <a:bodyPr lIns="36000" tIns="0" rIns="36000" bIns="0" anchor="ctr"/>
          <a:lstStyle>
            <a:lvl1pPr algn="l" rtl="0">
              <a:defRPr sz="900"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6135293"/>
            <a:ext cx="11185200" cy="114300"/>
          </a:xfrm>
          <a:prstGeom prst="rect">
            <a:avLst/>
          </a:prstGeom>
        </p:spPr>
        <p:txBody>
          <a:bodyPr lIns="36000" tIns="0" rIns="36000" bIns="0" anchor="ctr"/>
          <a:lstStyle>
            <a:lvl1pPr algn="l" rtl="0">
              <a:defRPr sz="900"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en-US"/>
              <a:t>Comment:</a:t>
            </a:r>
          </a:p>
        </p:txBody>
      </p:sp>
    </p:spTree>
    <p:extLst>
      <p:ext uri="{BB962C8B-B14F-4D97-AF65-F5344CB8AC3E}">
        <p14:creationId xmlns:p14="http://schemas.microsoft.com/office/powerpoint/2010/main" val="1582483126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אובייקט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אובייקט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לבן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en-US" sz="2400" b="1" i="0" baseline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Open Sans Hebrew" panose="00000500000000000000" pitchFamily="2" charset="-79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04000" y="432000"/>
            <a:ext cx="11184000" cy="691200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 rtl="0">
              <a:defRPr sz="2400" baseline="0"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en-US" noProof="0"/>
              <a:t>Title </a:t>
            </a:r>
            <a:r>
              <a:rPr lang="en-US"/>
              <a:t>OPEN SANS</a:t>
            </a:r>
            <a:r>
              <a:rPr lang="en-US" noProof="0"/>
              <a:t> 24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260000"/>
            <a:ext cx="11184000" cy="5061857"/>
          </a:xfrm>
          <a:prstGeom prst="rect">
            <a:avLst/>
          </a:prstGeom>
        </p:spPr>
        <p:txBody>
          <a:bodyPr/>
          <a:lstStyle>
            <a:lvl1pPr marL="182558" indent="-182558" algn="l" rtl="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  <a:lvl2pPr marL="357179" indent="-174621" algn="l" rtl="0">
              <a:buFont typeface="Verdana" panose="020B0604030504040204" pitchFamily="34" charset="0"/>
              <a:buChar char="‒"/>
              <a:defRPr sz="1400" b="0"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2pPr>
            <a:lvl3pPr marL="539737" indent="-182558" algn="l" rtl="0">
              <a:buFont typeface="Verdana" panose="020B0604030504040204" pitchFamily="34" charset="0"/>
              <a:buChar char="‒"/>
              <a:defRPr sz="1200"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3pPr>
            <a:lvl4pPr algn="r" rtl="1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Level 1</a:t>
            </a:r>
            <a:endParaRPr lang="he-IL"/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01625" y="6284119"/>
            <a:ext cx="11185200" cy="114300"/>
          </a:xfrm>
          <a:prstGeom prst="rect">
            <a:avLst/>
          </a:prstGeom>
        </p:spPr>
        <p:txBody>
          <a:bodyPr lIns="36000" tIns="0" rIns="36000" bIns="0" anchor="ctr"/>
          <a:lstStyle>
            <a:lvl1pPr algn="l" rtl="0">
              <a:defRPr sz="900"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1625" y="6135293"/>
            <a:ext cx="11185200" cy="114300"/>
          </a:xfrm>
          <a:prstGeom prst="rect">
            <a:avLst/>
          </a:prstGeom>
        </p:spPr>
        <p:txBody>
          <a:bodyPr lIns="36000" tIns="0" rIns="36000" bIns="0" anchor="ctr"/>
          <a:lstStyle>
            <a:lvl1pPr algn="l" rtl="0">
              <a:defRPr sz="900">
                <a:latin typeface="Calibri" panose="020F050202020403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pPr lvl="0"/>
            <a:r>
              <a:rPr lang="en-US"/>
              <a:t>Comment:</a:t>
            </a:r>
          </a:p>
        </p:txBody>
      </p:sp>
    </p:spTree>
    <p:extLst>
      <p:ext uri="{BB962C8B-B14F-4D97-AF65-F5344CB8AC3E}">
        <p14:creationId xmlns:p14="http://schemas.microsoft.com/office/powerpoint/2010/main" val="10288985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אובייקט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אובייקט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מלבן 2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en-US" sz="4000" b="1" i="0" baseline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  <a:sym typeface="Open Sans Hebrew" panose="00000500000000000000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28000" y="2632801"/>
            <a:ext cx="11136000" cy="1592403"/>
          </a:xfrm>
          <a:prstGeom prst="rect">
            <a:avLst/>
          </a:prstGeom>
        </p:spPr>
        <p:txBody>
          <a:bodyPr vert="horz" lIns="108000" rIns="108000" anchor="ctr"/>
          <a:lstStyle>
            <a:lvl1pPr algn="l" rtl="0">
              <a:lnSpc>
                <a:spcPct val="95000"/>
              </a:lnSpc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en-US"/>
              <a:t>OPEN SANS</a:t>
            </a:r>
            <a:r>
              <a:rPr lang="en-US" noProof="0"/>
              <a:t> 40</a:t>
            </a:r>
          </a:p>
        </p:txBody>
      </p:sp>
    </p:spTree>
    <p:extLst>
      <p:ext uri="{BB962C8B-B14F-4D97-AF65-F5344CB8AC3E}">
        <p14:creationId xmlns:p14="http://schemas.microsoft.com/office/powerpoint/2010/main" val="42258504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- Deloit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אובייקט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אובייקט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לבן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en-US" sz="4000" b="1" i="0" baseline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  <a:sym typeface="Open Sans Hebrew" panose="00000500000000000000" pitchFamily="2" charset="-79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28000" y="2632801"/>
            <a:ext cx="11136000" cy="1592403"/>
          </a:xfrm>
          <a:prstGeom prst="rect">
            <a:avLst/>
          </a:prstGeom>
        </p:spPr>
        <p:txBody>
          <a:bodyPr vert="horz" lIns="108000" rIns="108000" anchor="ctr"/>
          <a:lstStyle>
            <a:lvl1pPr algn="l" rtl="0">
              <a:lnSpc>
                <a:spcPct val="95000"/>
              </a:lnSpc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en-US"/>
              <a:t>OPEN SANS</a:t>
            </a:r>
            <a:r>
              <a:rPr lang="en-US" noProof="0"/>
              <a:t> 40</a:t>
            </a:r>
          </a:p>
        </p:txBody>
      </p:sp>
    </p:spTree>
    <p:extLst>
      <p:ext uri="{BB962C8B-B14F-4D97-AF65-F5344CB8AC3E}">
        <p14:creationId xmlns:p14="http://schemas.microsoft.com/office/powerpoint/2010/main" val="10199165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- Deloit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אובייקט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אובייקט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לבן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en-US" sz="4000" b="1" i="0" baseline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  <a:sym typeface="Open Sans Hebrew" panose="00000500000000000000" pitchFamily="2" charset="-79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28000" y="2632801"/>
            <a:ext cx="11136000" cy="1592403"/>
          </a:xfrm>
          <a:prstGeom prst="rect">
            <a:avLst/>
          </a:prstGeom>
        </p:spPr>
        <p:txBody>
          <a:bodyPr vert="horz" lIns="108000" rIns="108000" anchor="ctr"/>
          <a:lstStyle>
            <a:lvl1pPr algn="l" rtl="0">
              <a:lnSpc>
                <a:spcPct val="95000"/>
              </a:lnSpc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en-US" noProof="0"/>
              <a:t>VERDANA 40</a:t>
            </a:r>
          </a:p>
        </p:txBody>
      </p:sp>
    </p:spTree>
    <p:extLst>
      <p:ext uri="{BB962C8B-B14F-4D97-AF65-F5344CB8AC3E}">
        <p14:creationId xmlns:p14="http://schemas.microsoft.com/office/powerpoint/2010/main" val="29969247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- Deloitte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אובייקט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98066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אובייקט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לבן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he-IL" sz="4000" b="1" i="0" baseline="0">
              <a:solidFill>
                <a:schemeClr val="bg1"/>
              </a:solidFill>
              <a:latin typeface="Open Sans Hebrew" panose="00000500000000000000" pitchFamily="2" charset="-79"/>
              <a:ea typeface="Open Sans" panose="020B0606030504020204" pitchFamily="34" charset="0"/>
              <a:cs typeface="Open Sans Hebrew" panose="00000500000000000000" pitchFamily="2" charset="-79"/>
              <a:sym typeface="Open Sans Hebrew" panose="00000500000000000000" pitchFamily="2" charset="-79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28000" y="2632801"/>
            <a:ext cx="11136000" cy="1592403"/>
          </a:xfrm>
        </p:spPr>
        <p:txBody>
          <a:bodyPr vert="horz" lIns="108000" rIns="108000" anchor="ctr"/>
          <a:lstStyle>
            <a:lvl1pPr algn="r" rtl="1">
              <a:lnSpc>
                <a:spcPct val="95000"/>
              </a:lnSpc>
              <a:defRPr sz="4000" b="1" baseline="0">
                <a:solidFill>
                  <a:schemeClr val="bg1"/>
                </a:solidFill>
                <a:latin typeface="Open Sans Hebrew" panose="00000500000000000000" pitchFamily="2" charset="-79"/>
                <a:ea typeface="Open Sans" panose="020B0606030504020204" pitchFamily="34" charset="0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 noProof="0"/>
              <a:t>חוצצים גודל 40 </a:t>
            </a:r>
            <a:r>
              <a:rPr lang="en-US"/>
              <a:t>OPEN SANS HEBREW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429960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vider - Deloit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אובייקט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אובייקט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לבן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en-US" sz="4000" b="1" i="0" baseline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  <a:sym typeface="Open Sans Hebrew" panose="00000500000000000000" pitchFamily="2" charset="-79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28000" y="2632801"/>
            <a:ext cx="11136000" cy="1592403"/>
          </a:xfrm>
          <a:prstGeom prst="rect">
            <a:avLst/>
          </a:prstGeom>
        </p:spPr>
        <p:txBody>
          <a:bodyPr vert="horz" lIns="108000" rIns="108000" anchor="ctr"/>
          <a:lstStyle>
            <a:lvl1pPr algn="l" rtl="0">
              <a:lnSpc>
                <a:spcPct val="95000"/>
              </a:lnSpc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en-US"/>
              <a:t>OPEN SANS</a:t>
            </a:r>
            <a:r>
              <a:rPr lang="en-US" noProof="0"/>
              <a:t> 40</a:t>
            </a:r>
          </a:p>
        </p:txBody>
      </p:sp>
    </p:spTree>
    <p:extLst>
      <p:ext uri="{BB962C8B-B14F-4D97-AF65-F5344CB8AC3E}">
        <p14:creationId xmlns:p14="http://schemas.microsoft.com/office/powerpoint/2010/main" val="35172238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vider - Deloit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אובייקט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אובייקט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לבן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en-US" sz="4000" b="1" i="0" baseline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  <a:sym typeface="Open Sans Hebrew" panose="00000500000000000000" pitchFamily="2" charset="-79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28000" y="2632801"/>
            <a:ext cx="11136000" cy="1592403"/>
          </a:xfrm>
          <a:prstGeom prst="rect">
            <a:avLst/>
          </a:prstGeom>
        </p:spPr>
        <p:txBody>
          <a:bodyPr vert="horz" lIns="108000" rIns="108000" anchor="ctr"/>
          <a:lstStyle>
            <a:lvl1pPr algn="l" rtl="0">
              <a:lnSpc>
                <a:spcPct val="95000"/>
              </a:lnSpc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en-US"/>
              <a:t>OPEN SANS</a:t>
            </a:r>
            <a:r>
              <a:rPr lang="en-US" noProof="0"/>
              <a:t> 40</a:t>
            </a:r>
          </a:p>
        </p:txBody>
      </p:sp>
    </p:spTree>
    <p:extLst>
      <p:ext uri="{BB962C8B-B14F-4D97-AF65-F5344CB8AC3E}">
        <p14:creationId xmlns:p14="http://schemas.microsoft.com/office/powerpoint/2010/main" val="37863187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vider - Deloit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אובייקט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אובייקט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לבן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en-US" sz="4000" b="1" i="0" baseline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  <a:sym typeface="Open Sans Hebrew" panose="00000500000000000000" pitchFamily="2" charset="-79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28000" y="2632801"/>
            <a:ext cx="11136000" cy="1592403"/>
          </a:xfrm>
          <a:prstGeom prst="rect">
            <a:avLst/>
          </a:prstGeom>
        </p:spPr>
        <p:txBody>
          <a:bodyPr vert="horz" lIns="108000" rIns="108000" anchor="ctr"/>
          <a:lstStyle>
            <a:lvl1pPr algn="l" rtl="0">
              <a:lnSpc>
                <a:spcPct val="95000"/>
              </a:lnSpc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Open Sans Hebrew" panose="00000500000000000000" pitchFamily="2" charset="-79"/>
              </a:defRPr>
            </a:lvl1pPr>
          </a:lstStyle>
          <a:p>
            <a:r>
              <a:rPr lang="en-US"/>
              <a:t>OPEN SANS</a:t>
            </a:r>
            <a:r>
              <a:rPr lang="en-US" noProof="0"/>
              <a:t> 40</a:t>
            </a:r>
          </a:p>
        </p:txBody>
      </p:sp>
    </p:spTree>
    <p:extLst>
      <p:ext uri="{BB962C8B-B14F-4D97-AF65-F5344CB8AC3E}">
        <p14:creationId xmlns:p14="http://schemas.microsoft.com/office/powerpoint/2010/main" val="36755102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515EB35-9289-274F-C433-FA47A62C9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9BB32B1-61AE-A0ED-051E-E492F65AC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4124FE3-CA9A-3028-44FC-34F4A31B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DD52-177A-4184-AC01-7B3C749AF942}" type="datetimeFigureOut">
              <a:rPr lang="he-IL" smtClean="0"/>
              <a:t>כ"ד/אדר/תשפ"ה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1B519D8-16AF-A6CF-A7F8-7F4103E32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C31BE7-9437-7C71-B4F0-15634D58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DB65-0349-4E98-8B60-5718581B36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73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- Deloitte green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אובייקט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47411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אובייקט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לבן 1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he-IL" sz="4000" b="1" i="0" baseline="0">
              <a:solidFill>
                <a:schemeClr val="bg1"/>
              </a:solidFill>
              <a:latin typeface="Open Sans Hebrew" panose="00000500000000000000" pitchFamily="2" charset="-79"/>
              <a:ea typeface="Open Sans" panose="020B0606030504020204" pitchFamily="34" charset="0"/>
              <a:cs typeface="Open Sans Hebrew" panose="00000500000000000000" pitchFamily="2" charset="-79"/>
              <a:sym typeface="Open Sans Hebrew" panose="00000500000000000000" pitchFamily="2" charset="-79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28000" y="2632801"/>
            <a:ext cx="11136000" cy="1592403"/>
          </a:xfrm>
        </p:spPr>
        <p:txBody>
          <a:bodyPr vert="horz" lIns="108000" rIns="108000" anchor="ctr"/>
          <a:lstStyle>
            <a:lvl1pPr algn="r" rtl="1">
              <a:lnSpc>
                <a:spcPct val="95000"/>
              </a:lnSpc>
              <a:defRPr sz="4000" b="1" baseline="0">
                <a:solidFill>
                  <a:schemeClr val="bg1"/>
                </a:solidFill>
                <a:latin typeface="Open Sans Hebrew" panose="00000500000000000000" pitchFamily="2" charset="-79"/>
                <a:ea typeface="Open Sans" panose="020B0606030504020204" pitchFamily="34" charset="0"/>
                <a:cs typeface="Open Sans Hebrew" panose="00000500000000000000" pitchFamily="2" charset="-79"/>
                <a:sym typeface="Open Sans Hebrew" panose="00000500000000000000" pitchFamily="2" charset="-79"/>
              </a:defRPr>
            </a:lvl1pPr>
          </a:lstStyle>
          <a:p>
            <a:r>
              <a:rPr lang="he-IL" noProof="0"/>
              <a:t>חוצצים גודל 40 </a:t>
            </a:r>
            <a:r>
              <a:rPr lang="en-US"/>
              <a:t>OPEN SANS HEBREW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955334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ags" Target="../tags/tag2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oleObject" Target="../embeddings/oleObject15.bin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9" Type="http://schemas.openxmlformats.org/officeDocument/2006/relationships/oleObject" Target="../embeddings/oleObject28.bin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34" Type="http://schemas.openxmlformats.org/officeDocument/2006/relationships/slideLayout" Target="../slideLayouts/slideLayout65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slideLayout" Target="../slideLayouts/slideLayout64.xml"/><Relationship Id="rId38" Type="http://schemas.openxmlformats.org/officeDocument/2006/relationships/tags" Target="../tags/tag4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41" Type="http://schemas.openxmlformats.org/officeDocument/2006/relationships/image" Target="../media/image14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37" Type="http://schemas.openxmlformats.org/officeDocument/2006/relationships/tags" Target="../tags/tag45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35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oleObject" Target="../embeddings/oleObject41.bin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tags" Target="../tags/tag67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817931499"/>
              </p:ext>
            </p:extLst>
          </p:nvPr>
        </p:nvGraphicFramePr>
        <p:xfrm>
          <a:off x="2121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21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מלבן 2" hidden="1"/>
          <p:cNvSpPr/>
          <p:nvPr userDrawn="1">
            <p:custDataLst>
              <p:tags r:id="rId18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he-IL" sz="2000" b="1" i="0" baseline="0">
              <a:solidFill>
                <a:schemeClr val="bg1"/>
              </a:solidFill>
              <a:latin typeface="Open Sans Hebrew" panose="00000500000000000000" pitchFamily="2" charset="-79"/>
              <a:ea typeface="+mj-ea"/>
              <a:cs typeface="Open Sans Hebrew" panose="00000500000000000000" pitchFamily="2" charset="-79"/>
              <a:sym typeface="Open Sans Hebrew" panose="00000500000000000000" pitchFamily="2" charset="-79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04000" y="403200"/>
            <a:ext cx="111840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he-IL" noProof="0"/>
              <a:t>לחץ כדי לערוך סגנון כותרת של תבנית בסיס</a:t>
            </a:r>
            <a:endParaRPr lang="en-US" noProof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420832" y="6477002"/>
            <a:ext cx="14587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fld id="{5796BF06-DE61-47E8-9DF0-FB1E8D47D544}" type="slidenum">
              <a:rPr lang="en-US" sz="900" smtClean="0">
                <a:solidFill>
                  <a:srgbClr val="31313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rPr>
              <a:pPr marL="0" indent="0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>
              <a:solidFill>
                <a:srgbClr val="313131"/>
              </a:solidFill>
              <a:latin typeface="Open Sans Hebrew" panose="00000500000000000000" pitchFamily="2" charset="-79"/>
              <a:cs typeface="Open Sans Hebrew" panose="00000500000000000000" pitchFamily="2" charset="-79"/>
              <a:sym typeface="Open Sans Hebrew" panose="00000500000000000000" pitchFamily="2" charset="-79"/>
            </a:endParaRPr>
          </a:p>
        </p:txBody>
      </p:sp>
      <p:pic>
        <p:nvPicPr>
          <p:cNvPr id="6" name="תמונה 5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56141" y="6229231"/>
            <a:ext cx="1054699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9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41" r:id="rId13"/>
    <p:sldLayoutId id="2147483897" r:id="rId14"/>
    <p:sldLayoutId id="2147483909" r:id="rId15"/>
  </p:sldLayoutIdLst>
  <p:transition>
    <p:fade/>
  </p:transition>
  <p:hf hdr="0" dt="0"/>
  <p:txStyles>
    <p:titleStyle>
      <a:lvl1pPr algn="r" defTabSz="914377" rtl="1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Open Sans Hebrew" panose="00000500000000000000" pitchFamily="2" charset="-79"/>
          <a:ea typeface="+mj-ea"/>
          <a:cs typeface="Open Sans Hebrew" panose="00000500000000000000" pitchFamily="2" charset="-79"/>
          <a:sym typeface="Open Sans Hebrew" panose="00000500000000000000" pitchFamily="2" charset="-79"/>
        </a:defRPr>
      </a:lvl1pPr>
    </p:titleStyle>
    <p:bodyStyle>
      <a:lvl1pPr marL="0" indent="0" algn="r" defTabSz="914377" rtl="1" eaLnBrk="1" latinLnBrk="0" hangingPunct="1"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r" defTabSz="914377" rtl="1" eaLnBrk="1" latinLnBrk="0" hangingPunct="1">
        <a:spcBef>
          <a:spcPts val="0"/>
        </a:spcBef>
        <a:spcAft>
          <a:spcPts val="1000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76396" indent="-176396" algn="r" defTabSz="914377" rtl="1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56391" indent="-176396" algn="r" defTabSz="914377" rtl="1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32787" indent="-176396" algn="r" defTabSz="798493" rtl="1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32787" indent="-176396" algn="r" defTabSz="914377" rtl="1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787" indent="-176396" algn="r" defTabSz="914377" rtl="1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787" indent="-176396" algn="r" defTabSz="914377" rtl="1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787" indent="-176396" algn="r" defTabSz="914377" rtl="1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316">
          <p15:clr>
            <a:srgbClr val="F26B43"/>
          </p15:clr>
        </p15:guide>
        <p15:guide id="5" pos="7364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00">
          <p15:clr>
            <a:srgbClr val="F26B43"/>
          </p15:clr>
        </p15:guide>
        <p15:guide id="8" orient="horz" pos="4080">
          <p15:clr>
            <a:srgbClr val="F26B43"/>
          </p15:clr>
        </p15:guide>
        <p15:guide id="9" pos="4961">
          <p15:clr>
            <a:srgbClr val="F26B43"/>
          </p15:clr>
        </p15:guide>
        <p15:guide id="10" orient="horz" pos="236">
          <p15:clr>
            <a:srgbClr val="F26B43"/>
          </p15:clr>
        </p15:guide>
        <p15:guide id="11" pos="1363">
          <p15:clr>
            <a:srgbClr val="F26B43"/>
          </p15:clr>
        </p15:guide>
        <p15:guide id="12" pos="1516">
          <p15:clr>
            <a:srgbClr val="F26B43"/>
          </p15:clr>
        </p15:guide>
        <p15:guide id="13" pos="2560">
          <p15:clr>
            <a:srgbClr val="F26B43"/>
          </p15:clr>
        </p15:guide>
        <p15:guide id="14" pos="2711">
          <p15:clr>
            <a:srgbClr val="F26B43"/>
          </p15:clr>
        </p15:guide>
        <p15:guide id="15" pos="6160">
          <p15:clr>
            <a:srgbClr val="F26B43"/>
          </p15:clr>
        </p15:guide>
        <p15:guide id="16" pos="3764">
          <p15:clr>
            <a:srgbClr val="F26B43"/>
          </p15:clr>
        </p15:guide>
        <p15:guide id="17" pos="3916">
          <p15:clr>
            <a:srgbClr val="F26B43"/>
          </p15:clr>
        </p15:guide>
        <p15:guide id="18" pos="3840">
          <p15:clr>
            <a:srgbClr val="F26B43"/>
          </p15:clr>
        </p15:guide>
        <p15:guide id="19" pos="6312">
          <p15:clr>
            <a:srgbClr val="F26B43"/>
          </p15:clr>
        </p15:guide>
        <p15:guide id="20" orient="horz" pos="1049">
          <p15:clr>
            <a:srgbClr val="F26B43"/>
          </p15:clr>
        </p15:guide>
        <p15:guide id="21" orient="horz" pos="6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accent4">
                <a:lumMod val="5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2121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21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94384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</p:sldLayoutIdLst>
  <p:transition>
    <p:fade/>
  </p:transition>
  <p:hf hdr="0" dt="0"/>
  <p:txStyles>
    <p:titleStyle>
      <a:lvl1pPr algn="l" defTabSz="914377" rtl="1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  <a:sym typeface="Open Sans Hebrew" panose="00000500000000000000" pitchFamily="2" charset="-79"/>
        </a:defRPr>
      </a:lvl1pPr>
    </p:titleStyle>
    <p:bodyStyle>
      <a:lvl1pPr marL="0" indent="0" algn="r" defTabSz="914377" rtl="1" eaLnBrk="1" latinLnBrk="0" hangingPunct="1"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r" defTabSz="914377" rtl="1" eaLnBrk="1" latinLnBrk="0" hangingPunct="1">
        <a:spcBef>
          <a:spcPts val="0"/>
        </a:spcBef>
        <a:spcAft>
          <a:spcPts val="1000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76396" indent="-176396" algn="r" defTabSz="914377" rtl="1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56391" indent="-176396" algn="r" defTabSz="914377" rtl="1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32787" indent="-176396" algn="r" defTabSz="798493" rtl="1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32787" indent="-176396" algn="r" defTabSz="914377" rtl="1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787" indent="-176396" algn="r" defTabSz="914377" rtl="1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787" indent="-176396" algn="r" defTabSz="914377" rtl="1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787" indent="-176396" algn="r" defTabSz="914377" rtl="1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316">
          <p15:clr>
            <a:srgbClr val="F26B43"/>
          </p15:clr>
        </p15:guide>
        <p15:guide id="5" pos="7364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00">
          <p15:clr>
            <a:srgbClr val="F26B43"/>
          </p15:clr>
        </p15:guide>
        <p15:guide id="8" orient="horz" pos="4080">
          <p15:clr>
            <a:srgbClr val="F26B43"/>
          </p15:clr>
        </p15:guide>
        <p15:guide id="9" pos="4961">
          <p15:clr>
            <a:srgbClr val="F26B43"/>
          </p15:clr>
        </p15:guide>
        <p15:guide id="10" orient="horz" pos="236">
          <p15:clr>
            <a:srgbClr val="F26B43"/>
          </p15:clr>
        </p15:guide>
        <p15:guide id="11" pos="1363">
          <p15:clr>
            <a:srgbClr val="F26B43"/>
          </p15:clr>
        </p15:guide>
        <p15:guide id="12" pos="1516">
          <p15:clr>
            <a:srgbClr val="F26B43"/>
          </p15:clr>
        </p15:guide>
        <p15:guide id="13" pos="2560">
          <p15:clr>
            <a:srgbClr val="F26B43"/>
          </p15:clr>
        </p15:guide>
        <p15:guide id="14" pos="2711">
          <p15:clr>
            <a:srgbClr val="F26B43"/>
          </p15:clr>
        </p15:guide>
        <p15:guide id="15" pos="6160">
          <p15:clr>
            <a:srgbClr val="F26B43"/>
          </p15:clr>
        </p15:guide>
        <p15:guide id="16" pos="3764">
          <p15:clr>
            <a:srgbClr val="F26B43"/>
          </p15:clr>
        </p15:guide>
        <p15:guide id="17" pos="3916">
          <p15:clr>
            <a:srgbClr val="F26B43"/>
          </p15:clr>
        </p15:guide>
        <p15:guide id="18" pos="3840">
          <p15:clr>
            <a:srgbClr val="F26B43"/>
          </p15:clr>
        </p15:guide>
        <p15:guide id="19" pos="6312">
          <p15:clr>
            <a:srgbClr val="F26B43"/>
          </p15:clr>
        </p15:guide>
        <p15:guide id="20" orient="horz" pos="1049">
          <p15:clr>
            <a:srgbClr val="F26B43"/>
          </p15:clr>
        </p15:guide>
        <p15:guide id="21" orient="horz" pos="6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7"/>
            </p:custDataLst>
          </p:nvPr>
        </p:nvGraphicFramePr>
        <p:xfrm>
          <a:off x="2121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9" imgW="270" imgH="270" progId="TCLayout.ActiveDocument.1">
                  <p:embed/>
                </p:oleObj>
              </mc:Choice>
              <mc:Fallback>
                <p:oleObj name="think-cell Slide" r:id="rId39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2121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מלבן 2" hidden="1"/>
          <p:cNvSpPr/>
          <p:nvPr userDrawn="1">
            <p:custDataLst>
              <p:tags r:id="rId38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he-IL" sz="2000" b="1" i="0" baseline="0">
              <a:solidFill>
                <a:schemeClr val="bg1"/>
              </a:solidFill>
              <a:latin typeface="Open Sans Hebrew" panose="00000500000000000000" pitchFamily="2" charset="-79"/>
              <a:ea typeface="+mj-ea"/>
              <a:cs typeface="Open Sans Hebrew" panose="00000500000000000000" pitchFamily="2" charset="-79"/>
              <a:sym typeface="Open Sans Hebrew" panose="00000500000000000000" pitchFamily="2" charset="-79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04000" y="403200"/>
            <a:ext cx="111840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he-IL" noProof="0"/>
              <a:t>לחץ כדי לערוך סגנון כותרת של תבנית בסיס</a:t>
            </a:r>
            <a:endParaRPr lang="en-US" noProof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420832" y="6477002"/>
            <a:ext cx="14587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fld id="{5796BF06-DE61-47E8-9DF0-FB1E8D47D544}" type="slidenum">
              <a:rPr lang="en-US" sz="900" smtClean="0">
                <a:solidFill>
                  <a:srgbClr val="313131"/>
                </a:solidFill>
                <a:latin typeface="Open Sans Hebrew" panose="00000500000000000000" pitchFamily="2" charset="-79"/>
                <a:cs typeface="Open Sans Hebrew" panose="00000500000000000000" pitchFamily="2" charset="-79"/>
                <a:sym typeface="Open Sans Hebrew" panose="00000500000000000000" pitchFamily="2" charset="-79"/>
              </a:rPr>
              <a:pPr marL="0" indent="0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>
              <a:solidFill>
                <a:srgbClr val="313131"/>
              </a:solidFill>
              <a:latin typeface="Open Sans Hebrew" panose="00000500000000000000" pitchFamily="2" charset="-79"/>
              <a:cs typeface="Open Sans Hebrew" panose="00000500000000000000" pitchFamily="2" charset="-79"/>
              <a:sym typeface="Open Sans Hebrew" panose="00000500000000000000" pitchFamily="2" charset="-79"/>
            </a:endParaRPr>
          </a:p>
        </p:txBody>
      </p:sp>
      <p:pic>
        <p:nvPicPr>
          <p:cNvPr id="6" name="תמונה 5"/>
          <p:cNvPicPr>
            <a:picLocks noChangeAspect="1"/>
          </p:cNvPicPr>
          <p:nvPr userDrawn="1"/>
        </p:nvPicPr>
        <p:blipFill>
          <a:blip r:embed="rId41"/>
          <a:stretch>
            <a:fillRect/>
          </a:stretch>
        </p:blipFill>
        <p:spPr>
          <a:xfrm>
            <a:off x="151116" y="6176963"/>
            <a:ext cx="1058847" cy="6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908" r:id="rId14"/>
    <p:sldLayoutId id="2147483911" r:id="rId15"/>
    <p:sldLayoutId id="2147483912" r:id="rId16"/>
    <p:sldLayoutId id="2147483914" r:id="rId17"/>
    <p:sldLayoutId id="2147483915" r:id="rId18"/>
    <p:sldLayoutId id="2147483916" r:id="rId19"/>
    <p:sldLayoutId id="2147483917" r:id="rId20"/>
    <p:sldLayoutId id="2147483918" r:id="rId21"/>
    <p:sldLayoutId id="2147483919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</p:sldLayoutIdLst>
  <p:transition>
    <p:fade/>
  </p:transition>
  <p:hf hdr="0" dt="0"/>
  <p:txStyles>
    <p:titleStyle>
      <a:lvl1pPr algn="r" defTabSz="914377" rtl="1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Open Sans Hebrew" panose="00000500000000000000" pitchFamily="2" charset="-79"/>
          <a:ea typeface="+mj-ea"/>
          <a:cs typeface="Open Sans Hebrew" panose="00000500000000000000" pitchFamily="2" charset="-79"/>
          <a:sym typeface="Open Sans Hebrew" panose="00000500000000000000" pitchFamily="2" charset="-79"/>
        </a:defRPr>
      </a:lvl1pPr>
    </p:titleStyle>
    <p:bodyStyle>
      <a:lvl1pPr marL="0" indent="0" algn="r" defTabSz="914377" rtl="1" eaLnBrk="1" latinLnBrk="0" hangingPunct="1"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r" defTabSz="914377" rtl="1" eaLnBrk="1" latinLnBrk="0" hangingPunct="1">
        <a:spcBef>
          <a:spcPts val="0"/>
        </a:spcBef>
        <a:spcAft>
          <a:spcPts val="1000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76396" indent="-176396" algn="r" defTabSz="914377" rtl="1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56391" indent="-176396" algn="r" defTabSz="914377" rtl="1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32787" indent="-176396" algn="r" defTabSz="798493" rtl="1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32787" indent="-176396" algn="r" defTabSz="914377" rtl="1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787" indent="-176396" algn="r" defTabSz="914377" rtl="1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787" indent="-176396" algn="r" defTabSz="914377" rtl="1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787" indent="-176396" algn="r" defTabSz="914377" rtl="1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316">
          <p15:clr>
            <a:srgbClr val="F26B43"/>
          </p15:clr>
        </p15:guide>
        <p15:guide id="5" pos="7364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00">
          <p15:clr>
            <a:srgbClr val="F26B43"/>
          </p15:clr>
        </p15:guide>
        <p15:guide id="8" orient="horz" pos="4080">
          <p15:clr>
            <a:srgbClr val="F26B43"/>
          </p15:clr>
        </p15:guide>
        <p15:guide id="9" pos="4961">
          <p15:clr>
            <a:srgbClr val="F26B43"/>
          </p15:clr>
        </p15:guide>
        <p15:guide id="10" orient="horz" pos="236">
          <p15:clr>
            <a:srgbClr val="F26B43"/>
          </p15:clr>
        </p15:guide>
        <p15:guide id="11" pos="1363">
          <p15:clr>
            <a:srgbClr val="F26B43"/>
          </p15:clr>
        </p15:guide>
        <p15:guide id="12" pos="1516">
          <p15:clr>
            <a:srgbClr val="F26B43"/>
          </p15:clr>
        </p15:guide>
        <p15:guide id="13" pos="2560">
          <p15:clr>
            <a:srgbClr val="F26B43"/>
          </p15:clr>
        </p15:guide>
        <p15:guide id="14" pos="2711">
          <p15:clr>
            <a:srgbClr val="F26B43"/>
          </p15:clr>
        </p15:guide>
        <p15:guide id="15" pos="6160">
          <p15:clr>
            <a:srgbClr val="F26B43"/>
          </p15:clr>
        </p15:guide>
        <p15:guide id="16" pos="3764">
          <p15:clr>
            <a:srgbClr val="F26B43"/>
          </p15:clr>
        </p15:guide>
        <p15:guide id="17" pos="3916">
          <p15:clr>
            <a:srgbClr val="F26B43"/>
          </p15:clr>
        </p15:guide>
        <p15:guide id="18" pos="3840">
          <p15:clr>
            <a:srgbClr val="F26B43"/>
          </p15:clr>
        </p15:guide>
        <p15:guide id="19" pos="6312">
          <p15:clr>
            <a:srgbClr val="F26B43"/>
          </p15:clr>
        </p15:guide>
        <p15:guide id="20" orient="horz" pos="1049">
          <p15:clr>
            <a:srgbClr val="F26B43"/>
          </p15:clr>
        </p15:guide>
        <p15:guide id="21" orient="horz" pos="6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accent4">
                <a:lumMod val="5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2121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21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1098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4" r:id="rId17"/>
  </p:sldLayoutIdLst>
  <p:transition>
    <p:fade/>
  </p:transition>
  <p:hf hdr="0" dt="0"/>
  <p:txStyles>
    <p:titleStyle>
      <a:lvl1pPr algn="l" defTabSz="914377" rtl="1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  <a:sym typeface="Open Sans Hebrew" panose="00000500000000000000" pitchFamily="2" charset="-79"/>
        </a:defRPr>
      </a:lvl1pPr>
    </p:titleStyle>
    <p:bodyStyle>
      <a:lvl1pPr marL="0" indent="0" algn="r" defTabSz="914377" rtl="1" eaLnBrk="1" latinLnBrk="0" hangingPunct="1"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r" defTabSz="914377" rtl="1" eaLnBrk="1" latinLnBrk="0" hangingPunct="1">
        <a:spcBef>
          <a:spcPts val="0"/>
        </a:spcBef>
        <a:spcAft>
          <a:spcPts val="1000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76396" indent="-176396" algn="r" defTabSz="914377" rtl="1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56391" indent="-176396" algn="r" defTabSz="914377" rtl="1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32787" indent="-176396" algn="r" defTabSz="798493" rtl="1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32787" indent="-176396" algn="r" defTabSz="914377" rtl="1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787" indent="-176396" algn="r" defTabSz="914377" rtl="1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787" indent="-176396" algn="r" defTabSz="914377" rtl="1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787" indent="-176396" algn="r" defTabSz="914377" rtl="1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316">
          <p15:clr>
            <a:srgbClr val="F26B43"/>
          </p15:clr>
        </p15:guide>
        <p15:guide id="5" pos="7364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00">
          <p15:clr>
            <a:srgbClr val="F26B43"/>
          </p15:clr>
        </p15:guide>
        <p15:guide id="8" orient="horz" pos="4080">
          <p15:clr>
            <a:srgbClr val="F26B43"/>
          </p15:clr>
        </p15:guide>
        <p15:guide id="9" pos="4961">
          <p15:clr>
            <a:srgbClr val="F26B43"/>
          </p15:clr>
        </p15:guide>
        <p15:guide id="10" orient="horz" pos="236">
          <p15:clr>
            <a:srgbClr val="F26B43"/>
          </p15:clr>
        </p15:guide>
        <p15:guide id="11" pos="1363">
          <p15:clr>
            <a:srgbClr val="F26B43"/>
          </p15:clr>
        </p15:guide>
        <p15:guide id="12" pos="1516">
          <p15:clr>
            <a:srgbClr val="F26B43"/>
          </p15:clr>
        </p15:guide>
        <p15:guide id="13" pos="2560">
          <p15:clr>
            <a:srgbClr val="F26B43"/>
          </p15:clr>
        </p15:guide>
        <p15:guide id="14" pos="2711">
          <p15:clr>
            <a:srgbClr val="F26B43"/>
          </p15:clr>
        </p15:guide>
        <p15:guide id="15" pos="6160">
          <p15:clr>
            <a:srgbClr val="F26B43"/>
          </p15:clr>
        </p15:guide>
        <p15:guide id="16" pos="3764">
          <p15:clr>
            <a:srgbClr val="F26B43"/>
          </p15:clr>
        </p15:guide>
        <p15:guide id="17" pos="3916">
          <p15:clr>
            <a:srgbClr val="F26B43"/>
          </p15:clr>
        </p15:guide>
        <p15:guide id="18" pos="3840">
          <p15:clr>
            <a:srgbClr val="F26B43"/>
          </p15:clr>
        </p15:guide>
        <p15:guide id="19" pos="6312">
          <p15:clr>
            <a:srgbClr val="F26B43"/>
          </p15:clr>
        </p15:guide>
        <p15:guide id="20" orient="horz" pos="1049">
          <p15:clr>
            <a:srgbClr val="F26B43"/>
          </p15:clr>
        </p15:guide>
        <p15:guide id="21" orient="horz" pos="6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88.xml"/><Relationship Id="rId6" Type="http://schemas.openxmlformats.org/officeDocument/2006/relationships/image" Target="../media/image3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96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9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98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9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00.xml"/><Relationship Id="rId6" Type="http://schemas.openxmlformats.org/officeDocument/2006/relationships/image" Target="../media/image3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01.xml"/><Relationship Id="rId6" Type="http://schemas.openxmlformats.org/officeDocument/2006/relationships/image" Target="../media/image3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02.xml"/><Relationship Id="rId6" Type="http://schemas.openxmlformats.org/officeDocument/2006/relationships/image" Target="../media/image3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03.xml"/><Relationship Id="rId6" Type="http://schemas.openxmlformats.org/officeDocument/2006/relationships/image" Target="../media/image3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4.xml"/><Relationship Id="rId6" Type="http://schemas.openxmlformats.org/officeDocument/2006/relationships/image" Target="../media/image3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5.xml"/><Relationship Id="rId6" Type="http://schemas.openxmlformats.org/officeDocument/2006/relationships/image" Target="../media/image3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89.xml"/><Relationship Id="rId6" Type="http://schemas.openxmlformats.org/officeDocument/2006/relationships/image" Target="../media/image3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6.xml"/><Relationship Id="rId6" Type="http://schemas.openxmlformats.org/officeDocument/2006/relationships/image" Target="../media/image3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7.xml"/><Relationship Id="rId6" Type="http://schemas.openxmlformats.org/officeDocument/2006/relationships/image" Target="../media/image3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08.xml"/><Relationship Id="rId6" Type="http://schemas.openxmlformats.org/officeDocument/2006/relationships/image" Target="../media/image3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90.xml"/><Relationship Id="rId6" Type="http://schemas.openxmlformats.org/officeDocument/2006/relationships/image" Target="../media/image3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4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9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54.bin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2.xml"/><Relationship Id="rId6" Type="http://schemas.openxmlformats.org/officeDocument/2006/relationships/image" Target="../media/image3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3.xml"/><Relationship Id="rId6" Type="http://schemas.openxmlformats.org/officeDocument/2006/relationships/image" Target="../media/image3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94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95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88B6A-C0A2-D20C-D68E-EB29A6E8A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49A2570-C422-E239-41E7-3C4AEE6C18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723177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9A2570-C422-E239-41E7-3C4AEE6C1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3177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Connector 10">
            <a:extLst>
              <a:ext uri="{FF2B5EF4-FFF2-40B4-BE49-F238E27FC236}">
                <a16:creationId xmlns:a16="http://schemas.microsoft.com/office/drawing/2014/main" id="{3ABC1D5F-D002-4552-9950-5C095E5B73D3}"/>
              </a:ext>
            </a:extLst>
          </p:cNvPr>
          <p:cNvCxnSpPr>
            <a:cxnSpLocks/>
          </p:cNvCxnSpPr>
          <p:nvPr/>
        </p:nvCxnSpPr>
        <p:spPr>
          <a:xfrm>
            <a:off x="3709130" y="3241018"/>
            <a:ext cx="5487081" cy="0"/>
          </a:xfrm>
          <a:prstGeom prst="line">
            <a:avLst/>
          </a:prstGeom>
          <a:ln>
            <a:solidFill>
              <a:schemeClr val="bg1">
                <a:alpha val="1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7">
            <a:extLst>
              <a:ext uri="{FF2B5EF4-FFF2-40B4-BE49-F238E27FC236}">
                <a16:creationId xmlns:a16="http://schemas.microsoft.com/office/drawing/2014/main" id="{B2A06281-55FF-4E33-BC35-ACCE95D8D135}"/>
              </a:ext>
            </a:extLst>
          </p:cNvPr>
          <p:cNvSpPr/>
          <p:nvPr/>
        </p:nvSpPr>
        <p:spPr bwMode="gray">
          <a:xfrm>
            <a:off x="2183534" y="1938255"/>
            <a:ext cx="7435294" cy="381708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6000" b="1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דיווח שר הבריאות</a:t>
            </a:r>
            <a:br>
              <a:rPr lang="en-US" sz="6000" b="1" dirty="0">
                <a:latin typeface="Open Sans Hebrew" panose="00000500000000000000" pitchFamily="2" charset="-79"/>
                <a:cs typeface="Open Sans Hebrew" panose="00000500000000000000" pitchFamily="2" charset="-79"/>
              </a:rPr>
            </a:br>
            <a:r>
              <a:rPr lang="he-IL" sz="6000" b="1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 על פעילות המשרד</a:t>
            </a:r>
          </a:p>
        </p:txBody>
      </p:sp>
      <p:pic>
        <p:nvPicPr>
          <p:cNvPr id="63" name="Picture 4">
            <a:extLst>
              <a:ext uri="{FF2B5EF4-FFF2-40B4-BE49-F238E27FC236}">
                <a16:creationId xmlns:a16="http://schemas.microsoft.com/office/drawing/2014/main" id="{6730F775-1CEA-4F5D-99FF-99E373BC3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267" y="578613"/>
            <a:ext cx="3621465" cy="216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5">
            <a:extLst>
              <a:ext uri="{FF2B5EF4-FFF2-40B4-BE49-F238E27FC236}">
                <a16:creationId xmlns:a16="http://schemas.microsoft.com/office/drawing/2014/main" id="{6C6AB9C1-16F7-447C-BA31-3AFC773FA411}"/>
              </a:ext>
            </a:extLst>
          </p:cNvPr>
          <p:cNvSpPr txBox="1"/>
          <p:nvPr/>
        </p:nvSpPr>
        <p:spPr>
          <a:xfrm>
            <a:off x="4395537" y="5653005"/>
            <a:ext cx="3011289" cy="369332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lvl="2">
              <a:spcBef>
                <a:spcPts val="600"/>
              </a:spcBef>
              <a:buSzPct val="100000"/>
            </a:pPr>
            <a:r>
              <a:rPr lang="he-IL" sz="2400" b="1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מרץ 2025</a:t>
            </a:r>
            <a:endParaRPr lang="he-IL" sz="1200" b="1" dirty="0"/>
          </a:p>
        </p:txBody>
      </p:sp>
    </p:spTree>
    <p:extLst>
      <p:ext uri="{BB962C8B-B14F-4D97-AF65-F5344CB8AC3E}">
        <p14:creationId xmlns:p14="http://schemas.microsoft.com/office/powerpoint/2010/main" val="38259228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88B6A-C0A2-D20C-D68E-EB29A6E8A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49A2570-C422-E239-41E7-3C4AEE6C18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723177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9A2570-C422-E239-41E7-3C4AEE6C1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3177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מלבן 18">
            <a:extLst>
              <a:ext uri="{FF2B5EF4-FFF2-40B4-BE49-F238E27FC236}">
                <a16:creationId xmlns:a16="http://schemas.microsoft.com/office/drawing/2014/main" id="{E54F8D36-52E6-927E-0095-B109FF062636}"/>
              </a:ext>
            </a:extLst>
          </p:cNvPr>
          <p:cNvSpPr/>
          <p:nvPr/>
        </p:nvSpPr>
        <p:spPr bwMode="gray">
          <a:xfrm>
            <a:off x="0" y="30480"/>
            <a:ext cx="12202160" cy="811434"/>
          </a:xfrm>
          <a:prstGeom prst="rect">
            <a:avLst/>
          </a:prstGeom>
          <a:gradFill>
            <a:gsLst>
              <a:gs pos="0">
                <a:srgbClr val="001035"/>
              </a:gs>
              <a:gs pos="99000">
                <a:srgbClr val="000000"/>
              </a:gs>
            </a:gsLst>
            <a:path path="circle">
              <a:fillToRect l="50000" t="50000" r="50000" b="50000"/>
            </a:path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21" name="Table 27">
            <a:extLst>
              <a:ext uri="{FF2B5EF4-FFF2-40B4-BE49-F238E27FC236}">
                <a16:creationId xmlns:a16="http://schemas.microsoft.com/office/drawing/2014/main" id="{322A5F14-F61F-470F-B533-933ACEC36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691918"/>
              </p:ext>
            </p:extLst>
          </p:nvPr>
        </p:nvGraphicFramePr>
        <p:xfrm>
          <a:off x="308016" y="1176288"/>
          <a:ext cx="11176161" cy="334921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176161">
                  <a:extLst>
                    <a:ext uri="{9D8B030D-6E8A-4147-A177-3AD203B41FA5}">
                      <a16:colId xmlns:a16="http://schemas.microsoft.com/office/drawing/2014/main" val="3928051134"/>
                    </a:ext>
                  </a:extLst>
                </a:gridCol>
              </a:tblGrid>
              <a:tr h="363156"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chemeClr val="accent4"/>
                          </a:solidFill>
                        </a:rPr>
                        <a:t>פעולות שבוצעו ופעולות עתידיות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121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21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804019"/>
                  </a:ext>
                </a:extLst>
              </a:tr>
              <a:tr h="518764">
                <a:tc>
                  <a:txBody>
                    <a:bodyPr/>
                    <a:lstStyle/>
                    <a:p>
                      <a:pPr marL="0" marR="0" lvl="0" indent="-342900" algn="r" defTabSz="914377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e-IL" sz="1600" b="1" u="sng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אפריל 2024: </a:t>
                      </a: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פעימה ראשונה להעברת האחריות לקופות החולים על שורה של מכשירי שירום וניידות</a:t>
                      </a:r>
                      <a:r>
                        <a:rPr lang="he-IL" sz="1600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- בוצעה</a:t>
                      </a:r>
                      <a:endParaRPr lang="he-IL" sz="16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rgbClr val="0121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181915"/>
                  </a:ext>
                </a:extLst>
              </a:tr>
              <a:tr h="322054">
                <a:tc>
                  <a:txBody>
                    <a:bodyPr/>
                    <a:lstStyle/>
                    <a:p>
                      <a:pPr marL="285750" marR="0" indent="-285750" algn="r" defTabSz="914377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לאחר הפעימה הראשונה המשרד ממשיך ללוות את הקופות בהטמעת הפעימה, ובמקביל עוסק בהכנות לפעימה השנייה, שנדחתה עקב פרוץ מלחמת חרבות ברזל.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30573"/>
                  </a:ext>
                </a:extLst>
              </a:tr>
              <a:tr h="824632">
                <a:tc>
                  <a:txBody>
                    <a:bodyPr/>
                    <a:lstStyle/>
                    <a:p>
                      <a:pPr marL="0" marR="0" lvl="0" indent="-342900" algn="r" defTabSz="914377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e-IL" sz="1600" b="1" u="sng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אפריל 2025: </a:t>
                      </a: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פעימה שנייה:  כסאות גלגלים ממונעים, זחלילים, מערכות תקשורת תומכת וחליפית, מכשירי שמיעה לילדים, נעליים רפואיות      </a:t>
                      </a:r>
                    </a:p>
                    <a:p>
                      <a:pPr marL="0" marR="0" lvl="0" indent="0" algn="r" defTabSz="914377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     וסדים</a:t>
                      </a:r>
                      <a:endParaRPr lang="en-US" sz="16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302024"/>
                  </a:ext>
                </a:extLst>
              </a:tr>
              <a:tr h="817102">
                <a:tc>
                  <a:txBody>
                    <a:bodyPr/>
                    <a:lstStyle/>
                    <a:p>
                      <a:pPr marL="0" marR="0" lvl="0" indent="-342900" algn="r" defTabSz="914377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התהליך לווה עד כה וילווה גם בהמשך על ידי וועדה בה חברים גם נציגים של ארגוני נכים על מנת להבטיח שיתבצע על הצד הטוב ביותר. </a:t>
                      </a:r>
                      <a:endParaRPr lang="en-US" sz="16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278522"/>
                  </a:ext>
                </a:extLst>
              </a:tr>
            </a:tbl>
          </a:graphicData>
        </a:graphic>
      </p:graphicFrame>
      <p:sp>
        <p:nvSpPr>
          <p:cNvPr id="23" name="TextBox 3">
            <a:extLst>
              <a:ext uri="{FF2B5EF4-FFF2-40B4-BE49-F238E27FC236}">
                <a16:creationId xmlns:a16="http://schemas.microsoft.com/office/drawing/2014/main" id="{C8934693-4F2D-44A1-B77A-3B513B031CA7}"/>
              </a:ext>
            </a:extLst>
          </p:cNvPr>
          <p:cNvSpPr txBox="1"/>
          <p:nvPr/>
        </p:nvSpPr>
        <p:spPr>
          <a:xfrm>
            <a:off x="0" y="297911"/>
            <a:ext cx="12202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Open Sans Hebrew" panose="00000500000000000000" pitchFamily="2" charset="-79"/>
                <a:ea typeface="+mj-ea"/>
                <a:cs typeface="Open Sans Hebrew" panose="00000500000000000000" pitchFamily="2" charset="-79"/>
                <a:sym typeface="Open Sans Hebrew" panose="00000500000000000000" pitchFamily="2" charset="-79"/>
              </a:rPr>
              <a:t>הרפורמה במכשירי שיקום וניידות</a:t>
            </a:r>
            <a:endParaRPr lang="en-US" sz="2800" b="1" dirty="0">
              <a:solidFill>
                <a:schemeClr val="bg1"/>
              </a:solidFill>
              <a:latin typeface="Open Sans Hebrew" panose="00000500000000000000" pitchFamily="2" charset="-79"/>
              <a:ea typeface="+mj-ea"/>
              <a:cs typeface="Open Sans Hebrew" panose="00000500000000000000" pitchFamily="2" charset="-79"/>
              <a:sym typeface="Open Sans Hebrew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5417684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88B6A-C0A2-D20C-D68E-EB29A6E8A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49A2570-C422-E239-41E7-3C4AEE6C18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723177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9A2570-C422-E239-41E7-3C4AEE6C1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3177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מלבן 18">
            <a:extLst>
              <a:ext uri="{FF2B5EF4-FFF2-40B4-BE49-F238E27FC236}">
                <a16:creationId xmlns:a16="http://schemas.microsoft.com/office/drawing/2014/main" id="{E54F8D36-52E6-927E-0095-B109FF062636}"/>
              </a:ext>
            </a:extLst>
          </p:cNvPr>
          <p:cNvSpPr/>
          <p:nvPr/>
        </p:nvSpPr>
        <p:spPr bwMode="gray">
          <a:xfrm>
            <a:off x="0" y="30480"/>
            <a:ext cx="12202160" cy="811434"/>
          </a:xfrm>
          <a:prstGeom prst="rect">
            <a:avLst/>
          </a:prstGeom>
          <a:gradFill>
            <a:gsLst>
              <a:gs pos="0">
                <a:srgbClr val="001035"/>
              </a:gs>
              <a:gs pos="99000">
                <a:srgbClr val="000000"/>
              </a:gs>
            </a:gsLst>
            <a:path path="circle">
              <a:fillToRect l="50000" t="50000" r="50000" b="50000"/>
            </a:path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21" name="Table 27">
            <a:extLst>
              <a:ext uri="{FF2B5EF4-FFF2-40B4-BE49-F238E27FC236}">
                <a16:creationId xmlns:a16="http://schemas.microsoft.com/office/drawing/2014/main" id="{322A5F14-F61F-470F-B533-933ACEC36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974902"/>
              </p:ext>
            </p:extLst>
          </p:nvPr>
        </p:nvGraphicFramePr>
        <p:xfrm>
          <a:off x="308016" y="1176288"/>
          <a:ext cx="11176161" cy="416286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176161">
                  <a:extLst>
                    <a:ext uri="{9D8B030D-6E8A-4147-A177-3AD203B41FA5}">
                      <a16:colId xmlns:a16="http://schemas.microsoft.com/office/drawing/2014/main" val="3928051134"/>
                    </a:ext>
                  </a:extLst>
                </a:gridCol>
              </a:tblGrid>
              <a:tr h="363156"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chemeClr val="accent4"/>
                          </a:solidFill>
                        </a:rPr>
                        <a:t>פעולות שבוצעו ופעולות עתידיות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121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21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804019"/>
                  </a:ext>
                </a:extLst>
              </a:tr>
              <a:tr h="30541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יישום הרפורמה לטיפול בקשיש הסיעודי</a:t>
                      </a: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-342900" algn="r" defTabSz="914377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פרסום מכרז פומבי כלל ארצי לרכישת שירותי אשפוז גריאטריים</a:t>
                      </a:r>
                    </a:p>
                    <a:p>
                      <a:pPr marL="0" marR="0" lvl="0" indent="-342900" algn="r" defTabSz="914377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הפעלת תכנית למניעת ירידה תפקודית באשפוז בבתי חולים</a:t>
                      </a:r>
                    </a:p>
                    <a:p>
                      <a:pPr marL="0" marR="0" lvl="0" indent="0" algn="r" defTabSz="914377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endParaRPr lang="he-IL" sz="1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rgbClr val="0121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181915"/>
                  </a:ext>
                </a:extLst>
              </a:tr>
              <a:tr h="512767">
                <a:tc>
                  <a:txBody>
                    <a:bodyPr/>
                    <a:lstStyle/>
                    <a:p>
                      <a:pPr marL="0" marR="0" lvl="0" indent="0" algn="r" defTabSz="914377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מניעת דמנציה על ידי טיפול בירידה בשמיעה </a:t>
                      </a:r>
                      <a:r>
                        <a:rPr lang="he-IL" sz="1600" b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– כינוס ועדת מומחים</a:t>
                      </a:r>
                    </a:p>
                    <a:p>
                      <a:pPr marL="0" marR="0" lvl="0" indent="0" algn="r" defTabSz="914377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687604"/>
                  </a:ext>
                </a:extLst>
              </a:tr>
              <a:tr h="322054">
                <a:tc>
                  <a:txBody>
                    <a:bodyPr/>
                    <a:lstStyle/>
                    <a:p>
                      <a:pPr marL="0" marR="0" lvl="0" indent="0" algn="r" defTabSz="914377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חיזוק הגריאטריה השיקומית </a:t>
                      </a: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- עבודת מטה לחיזוק הממשק מול השיקום</a:t>
                      </a:r>
                      <a:endParaRPr lang="en-US" sz="16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377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6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30573"/>
                  </a:ext>
                </a:extLst>
              </a:tr>
              <a:tr h="596702">
                <a:tc>
                  <a:txBody>
                    <a:bodyPr/>
                    <a:lstStyle/>
                    <a:p>
                      <a:pPr marL="0" marR="0" lvl="0" indent="0" algn="r" defTabSz="914377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שיפור איכות, יציבות ואיתנות מוסדות גריאטריה פעילה </a:t>
                      </a: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- העלאת מחירי האשפוז בהיקף של 75 </a:t>
                      </a:r>
                      <a:r>
                        <a:rPr lang="he-IL" sz="1600" kern="120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מלש"ח</a:t>
                      </a: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לשנת 2025</a:t>
                      </a:r>
                      <a:endParaRPr lang="en-US" sz="16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302024"/>
                  </a:ext>
                </a:extLst>
              </a:tr>
              <a:tr h="817102">
                <a:tc>
                  <a:txBody>
                    <a:bodyPr/>
                    <a:lstStyle/>
                    <a:p>
                      <a:pPr marL="0" marR="0" lvl="0" indent="0" algn="r" defTabSz="914377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kern="120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כח</a:t>
                      </a: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אדם </a:t>
                      </a: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- הגדלת מספר רופאים מתמחים בגריאטריה</a:t>
                      </a:r>
                      <a:endParaRPr lang="en-US" sz="16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278522"/>
                  </a:ext>
                </a:extLst>
              </a:tr>
            </a:tbl>
          </a:graphicData>
        </a:graphic>
      </p:graphicFrame>
      <p:sp>
        <p:nvSpPr>
          <p:cNvPr id="23" name="TextBox 3">
            <a:extLst>
              <a:ext uri="{FF2B5EF4-FFF2-40B4-BE49-F238E27FC236}">
                <a16:creationId xmlns:a16="http://schemas.microsoft.com/office/drawing/2014/main" id="{C8934693-4F2D-44A1-B77A-3B513B031CA7}"/>
              </a:ext>
            </a:extLst>
          </p:cNvPr>
          <p:cNvSpPr txBox="1"/>
          <p:nvPr/>
        </p:nvSpPr>
        <p:spPr>
          <a:xfrm>
            <a:off x="0" y="297911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Open Sans Hebrew" panose="00000500000000000000" pitchFamily="2" charset="-79"/>
                <a:ea typeface="+mj-ea"/>
                <a:cs typeface="Open Sans Hebrew" panose="00000500000000000000" pitchFamily="2" charset="-79"/>
                <a:sym typeface="Open Sans Hebrew" panose="00000500000000000000" pitchFamily="2" charset="-79"/>
              </a:rPr>
              <a:t>גריאטריה</a:t>
            </a:r>
            <a:endParaRPr lang="en-US" sz="2800" b="1" dirty="0">
              <a:solidFill>
                <a:schemeClr val="bg1"/>
              </a:solidFill>
              <a:latin typeface="Open Sans Hebrew" panose="00000500000000000000" pitchFamily="2" charset="-79"/>
              <a:ea typeface="+mj-ea"/>
              <a:cs typeface="Open Sans Hebrew" panose="00000500000000000000" pitchFamily="2" charset="-79"/>
              <a:sym typeface="Open Sans Hebrew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1870607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88B6A-C0A2-D20C-D68E-EB29A6E8A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49A2570-C422-E239-41E7-3C4AEE6C18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723177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9A2570-C422-E239-41E7-3C4AEE6C1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3177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מלבן 18">
            <a:extLst>
              <a:ext uri="{FF2B5EF4-FFF2-40B4-BE49-F238E27FC236}">
                <a16:creationId xmlns:a16="http://schemas.microsoft.com/office/drawing/2014/main" id="{E54F8D36-52E6-927E-0095-B109FF062636}"/>
              </a:ext>
            </a:extLst>
          </p:cNvPr>
          <p:cNvSpPr/>
          <p:nvPr/>
        </p:nvSpPr>
        <p:spPr bwMode="gray">
          <a:xfrm>
            <a:off x="0" y="30480"/>
            <a:ext cx="12202160" cy="811434"/>
          </a:xfrm>
          <a:prstGeom prst="rect">
            <a:avLst/>
          </a:prstGeom>
          <a:gradFill>
            <a:gsLst>
              <a:gs pos="0">
                <a:srgbClr val="001035"/>
              </a:gs>
              <a:gs pos="99000">
                <a:srgbClr val="000000"/>
              </a:gs>
            </a:gsLst>
            <a:path path="circle">
              <a:fillToRect l="50000" t="50000" r="50000" b="50000"/>
            </a:path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21" name="Table 27">
            <a:extLst>
              <a:ext uri="{FF2B5EF4-FFF2-40B4-BE49-F238E27FC236}">
                <a16:creationId xmlns:a16="http://schemas.microsoft.com/office/drawing/2014/main" id="{322A5F14-F61F-470F-B533-933ACEC36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163901"/>
              </p:ext>
            </p:extLst>
          </p:nvPr>
        </p:nvGraphicFramePr>
        <p:xfrm>
          <a:off x="308016" y="1176288"/>
          <a:ext cx="11176161" cy="37947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176161">
                  <a:extLst>
                    <a:ext uri="{9D8B030D-6E8A-4147-A177-3AD203B41FA5}">
                      <a16:colId xmlns:a16="http://schemas.microsoft.com/office/drawing/2014/main" val="3928051134"/>
                    </a:ext>
                  </a:extLst>
                </a:gridCol>
              </a:tblGrid>
              <a:tr h="363156"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chemeClr val="accent4"/>
                          </a:solidFill>
                        </a:rPr>
                        <a:t>פעולות שבוצעו ופעולות עתידיות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121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21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804019"/>
                  </a:ext>
                </a:extLst>
              </a:tr>
              <a:tr h="305413">
                <a:tc>
                  <a:txBody>
                    <a:bodyPr/>
                    <a:lstStyle/>
                    <a:p>
                      <a:pPr marL="0" marR="0" lvl="0" indent="0" algn="just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בחירת מפעיל לבית החולים בקרית אתא </a:t>
                      </a: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- השלמת עבודת הצוות </a:t>
                      </a:r>
                      <a:r>
                        <a:rPr lang="he-IL" sz="1600" kern="120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הבינמשרדי</a:t>
                      </a: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לבחירת המפעיל</a:t>
                      </a:r>
                      <a:endParaRPr lang="en-US" sz="16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rgbClr val="0121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181915"/>
                  </a:ext>
                </a:extLst>
              </a:tr>
              <a:tr h="512767">
                <a:tc>
                  <a:txBody>
                    <a:bodyPr/>
                    <a:lstStyle/>
                    <a:p>
                      <a:pPr marL="0" marR="0" lvl="0" indent="0" algn="just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בחירת מפעיל לבית החולים בבאר שבע</a:t>
                      </a:r>
                    </a:p>
                    <a:p>
                      <a:pPr marL="285750" marR="0" lvl="0" indent="-285750" algn="just" defTabSz="914377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נבחרו קופות החולים מאוחדת ולאומית בשיתוף ביה"ח שיבא.</a:t>
                      </a:r>
                    </a:p>
                    <a:p>
                      <a:pPr marL="285750" marR="0" lvl="0" indent="-285750" algn="just" defTabSz="914377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הסכם ראשוני לתחילת פעילות נחתם ושולם בדצמבר 2024</a:t>
                      </a:r>
                      <a:endParaRPr lang="en-US" sz="16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687604"/>
                  </a:ext>
                </a:extLst>
              </a:tr>
              <a:tr h="322054">
                <a:tc>
                  <a:txBody>
                    <a:bodyPr/>
                    <a:lstStyle/>
                    <a:p>
                      <a:pPr marL="0" marR="0" lvl="0" indent="0" algn="just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פתיחת</a:t>
                      </a:r>
                      <a:r>
                        <a:rPr lang="he-IL" sz="1600" b="1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תכנית המיטות לשנים 23-24 </a:t>
                      </a:r>
                      <a:r>
                        <a:rPr lang="he-IL" sz="1600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עד כה נוספו 374 מיטות ברישיון, מתוכן, 202 מיטות כלליות</a:t>
                      </a:r>
                      <a:endParaRPr lang="en-US" sz="16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30573"/>
                  </a:ext>
                </a:extLst>
              </a:tr>
              <a:tr h="596702">
                <a:tc>
                  <a:txBody>
                    <a:bodyPr/>
                    <a:lstStyle/>
                    <a:p>
                      <a:pPr marL="0" marR="0" lvl="0" indent="0" algn="just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התמודדות עם מלחמת חרבות ברזל במשק האשפוז </a:t>
                      </a:r>
                    </a:p>
                    <a:p>
                      <a:pPr marL="285750" marR="0" lvl="0" indent="-285750" algn="just" defTabSz="914377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תכנית מיגון בהיקף של מעל 108 </a:t>
                      </a:r>
                      <a:r>
                        <a:rPr lang="he-IL" sz="1600" kern="120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מלש"ח</a:t>
                      </a: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לשנים 2023 ו2024</a:t>
                      </a:r>
                      <a:endParaRPr lang="he-IL" sz="1600" kern="1200" baseline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377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נעשה מעקב אחרי מצבם הפיננסי של בתי החולים בזמן המלחמה ותוספת של 200 </a:t>
                      </a:r>
                      <a:r>
                        <a:rPr lang="he-IL" sz="1600" kern="1200" baseline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מלש"ח</a:t>
                      </a:r>
                      <a:r>
                        <a:rPr lang="he-IL" sz="1600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בשנת 2024 לבי"ח </a:t>
                      </a:r>
                      <a:r>
                        <a:rPr lang="he-IL" sz="1600" kern="1200" baseline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באיזורי</a:t>
                      </a:r>
                      <a:r>
                        <a:rPr lang="he-IL" sz="1600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העימות</a:t>
                      </a:r>
                      <a:endParaRPr lang="en-US" sz="16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302024"/>
                  </a:ext>
                </a:extLst>
              </a:tr>
            </a:tbl>
          </a:graphicData>
        </a:graphic>
      </p:graphicFrame>
      <p:sp>
        <p:nvSpPr>
          <p:cNvPr id="23" name="TextBox 3">
            <a:extLst>
              <a:ext uri="{FF2B5EF4-FFF2-40B4-BE49-F238E27FC236}">
                <a16:creationId xmlns:a16="http://schemas.microsoft.com/office/drawing/2014/main" id="{C8934693-4F2D-44A1-B77A-3B513B031CA7}"/>
              </a:ext>
            </a:extLst>
          </p:cNvPr>
          <p:cNvSpPr txBox="1"/>
          <p:nvPr/>
        </p:nvSpPr>
        <p:spPr>
          <a:xfrm>
            <a:off x="-1" y="297911"/>
            <a:ext cx="122021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Open Sans Hebrew" panose="00000500000000000000" pitchFamily="2" charset="-79"/>
                <a:ea typeface="+mj-ea"/>
                <a:cs typeface="Open Sans Hebrew" panose="00000500000000000000" pitchFamily="2" charset="-79"/>
                <a:sym typeface="Open Sans Hebrew" panose="00000500000000000000" pitchFamily="2" charset="-79"/>
              </a:rPr>
              <a:t> הרחבת שירותי האשפוז בדגש על הפריפריה</a:t>
            </a:r>
            <a:endParaRPr lang="en-US" sz="2800" b="1" dirty="0">
              <a:solidFill>
                <a:schemeClr val="bg1"/>
              </a:solidFill>
              <a:latin typeface="Open Sans Hebrew" panose="00000500000000000000" pitchFamily="2" charset="-79"/>
              <a:ea typeface="+mj-ea"/>
              <a:cs typeface="Open Sans Hebrew" panose="00000500000000000000" pitchFamily="2" charset="-79"/>
              <a:sym typeface="Open Sans Hebrew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8086838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88B6A-C0A2-D20C-D68E-EB29A6E8A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49A2570-C422-E239-41E7-3C4AEE6C18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723177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9A2570-C422-E239-41E7-3C4AEE6C1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3177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מלבן 18">
            <a:extLst>
              <a:ext uri="{FF2B5EF4-FFF2-40B4-BE49-F238E27FC236}">
                <a16:creationId xmlns:a16="http://schemas.microsoft.com/office/drawing/2014/main" id="{E54F8D36-52E6-927E-0095-B109FF062636}"/>
              </a:ext>
            </a:extLst>
          </p:cNvPr>
          <p:cNvSpPr/>
          <p:nvPr/>
        </p:nvSpPr>
        <p:spPr bwMode="gray">
          <a:xfrm>
            <a:off x="0" y="30480"/>
            <a:ext cx="12202160" cy="811434"/>
          </a:xfrm>
          <a:prstGeom prst="rect">
            <a:avLst/>
          </a:prstGeom>
          <a:gradFill>
            <a:gsLst>
              <a:gs pos="0">
                <a:srgbClr val="001035"/>
              </a:gs>
              <a:gs pos="99000">
                <a:srgbClr val="000000"/>
              </a:gs>
            </a:gsLst>
            <a:path path="circle">
              <a:fillToRect l="50000" t="50000" r="50000" b="50000"/>
            </a:path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21" name="Table 27">
            <a:extLst>
              <a:ext uri="{FF2B5EF4-FFF2-40B4-BE49-F238E27FC236}">
                <a16:creationId xmlns:a16="http://schemas.microsoft.com/office/drawing/2014/main" id="{322A5F14-F61F-470F-B533-933ACEC36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573324"/>
              </p:ext>
            </p:extLst>
          </p:nvPr>
        </p:nvGraphicFramePr>
        <p:xfrm>
          <a:off x="308016" y="1176288"/>
          <a:ext cx="11463437" cy="417615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463437">
                  <a:extLst>
                    <a:ext uri="{9D8B030D-6E8A-4147-A177-3AD203B41FA5}">
                      <a16:colId xmlns:a16="http://schemas.microsoft.com/office/drawing/2014/main" val="3928051134"/>
                    </a:ext>
                  </a:extLst>
                </a:gridCol>
              </a:tblGrid>
              <a:tr h="338352"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chemeClr val="accent4"/>
                          </a:solidFill>
                        </a:rPr>
                        <a:t>פעולות שבוצעו ופעולות עתידיות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121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21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804019"/>
                  </a:ext>
                </a:extLst>
              </a:tr>
              <a:tr h="386932">
                <a:tc>
                  <a:txBody>
                    <a:bodyPr/>
                    <a:lstStyle/>
                    <a:p>
                      <a:pPr marL="0" marR="0" lvl="0" indent="-342900" algn="r" defTabSz="914377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רפורמה במזון – </a:t>
                      </a:r>
                      <a:r>
                        <a:rPr lang="he-IL" sz="1600" b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470 יבואנים נאותים בשנת 2024, תוספת של 600 בשנת 2025</a:t>
                      </a:r>
                    </a:p>
                  </a:txBody>
                  <a:tcPr>
                    <a:lnT w="12700" cap="flat" cmpd="sng" algn="ctr">
                      <a:solidFill>
                        <a:srgbClr val="0121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181915"/>
                  </a:ext>
                </a:extLst>
              </a:tr>
              <a:tr h="859958">
                <a:tc>
                  <a:txBody>
                    <a:bodyPr/>
                    <a:lstStyle/>
                    <a:p>
                      <a:pPr marL="0" marR="0" lvl="0" indent="-342900" algn="r" defTabSz="914377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מניעת כפל ביטוחי –  א. </a:t>
                      </a:r>
                      <a:r>
                        <a:rPr lang="he-IL" sz="1600" b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הועברו כ-66% מהמבוטחים</a:t>
                      </a:r>
                      <a:r>
                        <a:rPr lang="he-IL" sz="1600" b="0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לביטוחים זולים יותר </a:t>
                      </a:r>
                      <a:r>
                        <a:rPr lang="he-IL" sz="1600" b="0" kern="1200" baseline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משלימי</a:t>
                      </a:r>
                      <a:r>
                        <a:rPr lang="he-IL" sz="1600" b="0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e-IL" sz="1600" b="0" kern="1200" baseline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שב"ן</a:t>
                      </a:r>
                      <a:endParaRPr lang="he-IL" sz="1600" b="0" kern="1200" baseline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342900" algn="r" defTabSz="914377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e-IL" sz="1600" b="0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ב. פורסם מבחן תמיכה להגדלת היצע לקיצור תורים בסל: 100 </a:t>
                      </a:r>
                      <a:r>
                        <a:rPr lang="he-IL" sz="1600" b="0" kern="1200" baseline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מלש"ח</a:t>
                      </a:r>
                      <a:r>
                        <a:rPr lang="he-IL" sz="1600" b="0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לבסיס התקציב החל משנת 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2785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-342900" algn="r" defTabSz="914377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פנקס חיסונים דיגיטלי- אושר</a:t>
                      </a:r>
                      <a:r>
                        <a:rPr lang="he-IL" sz="1600" b="1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החוק</a:t>
                      </a:r>
                      <a:endParaRPr lang="en-US" sz="1600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98239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-342900" algn="r" defTabSz="914377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חוק ניוד מידע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424975"/>
                  </a:ext>
                </a:extLst>
              </a:tr>
              <a:tr h="755874">
                <a:tc>
                  <a:txBody>
                    <a:bodyPr/>
                    <a:lstStyle/>
                    <a:p>
                      <a:pPr marL="0" marR="0" lvl="0" indent="-342900" algn="r" defTabSz="914377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רפורמה בהסדרי בחירה - </a:t>
                      </a: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הורחבו הסדרי הבחירה בארבעה תחומי פעילות: אשפוז פסיכיאטרי, פרוצדורות גניקולוגיות כירורגיות, </a:t>
                      </a:r>
                      <a:r>
                        <a:rPr lang="en-US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IVF</a:t>
                      </a: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marL="0" marR="0" lvl="0" indent="0" algn="r" defTabSz="914377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     ופרוצדורות נוירוכירורגיות.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852493"/>
                  </a:ext>
                </a:extLst>
              </a:tr>
              <a:tr h="755874">
                <a:tc>
                  <a:txBody>
                    <a:bodyPr/>
                    <a:lstStyle/>
                    <a:p>
                      <a:pPr marL="0" marR="0" lvl="0" indent="-342900" algn="r" defTabSz="914377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רישוי עסקים – </a:t>
                      </a:r>
                      <a:r>
                        <a:rPr lang="he-IL" sz="1600" b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אישור תקנות בכנסת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996678"/>
                  </a:ext>
                </a:extLst>
              </a:tr>
            </a:tbl>
          </a:graphicData>
        </a:graphic>
      </p:graphicFrame>
      <p:sp>
        <p:nvSpPr>
          <p:cNvPr id="23" name="TextBox 3">
            <a:extLst>
              <a:ext uri="{FF2B5EF4-FFF2-40B4-BE49-F238E27FC236}">
                <a16:creationId xmlns:a16="http://schemas.microsoft.com/office/drawing/2014/main" id="{C8934693-4F2D-44A1-B77A-3B513B031CA7}"/>
              </a:ext>
            </a:extLst>
          </p:cNvPr>
          <p:cNvSpPr txBox="1"/>
          <p:nvPr/>
        </p:nvSpPr>
        <p:spPr>
          <a:xfrm>
            <a:off x="0" y="297911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Open Sans Hebrew" panose="00000500000000000000" pitchFamily="2" charset="-79"/>
                <a:ea typeface="+mj-ea"/>
                <a:cs typeface="Open Sans Hebrew" panose="00000500000000000000" pitchFamily="2" charset="-79"/>
                <a:sym typeface="Open Sans Hebrew" panose="00000500000000000000" pitchFamily="2" charset="-79"/>
              </a:rPr>
              <a:t>רפורמות להקלה על יוקר המחייה</a:t>
            </a:r>
            <a:endParaRPr lang="en-US" sz="2800" b="1" dirty="0">
              <a:solidFill>
                <a:schemeClr val="bg1"/>
              </a:solidFill>
              <a:latin typeface="Open Sans Hebrew" panose="00000500000000000000" pitchFamily="2" charset="-79"/>
              <a:ea typeface="+mj-ea"/>
              <a:cs typeface="Open Sans Hebrew" panose="00000500000000000000" pitchFamily="2" charset="-79"/>
              <a:sym typeface="Open Sans Hebrew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3288978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88B6A-C0A2-D20C-D68E-EB29A6E8A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49A2570-C422-E239-41E7-3C4AEE6C18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723177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9A2570-C422-E239-41E7-3C4AEE6C1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3177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מלבן 18">
            <a:extLst>
              <a:ext uri="{FF2B5EF4-FFF2-40B4-BE49-F238E27FC236}">
                <a16:creationId xmlns:a16="http://schemas.microsoft.com/office/drawing/2014/main" id="{E54F8D36-52E6-927E-0095-B109FF062636}"/>
              </a:ext>
            </a:extLst>
          </p:cNvPr>
          <p:cNvSpPr/>
          <p:nvPr/>
        </p:nvSpPr>
        <p:spPr bwMode="gray">
          <a:xfrm>
            <a:off x="10160" y="30480"/>
            <a:ext cx="12192000" cy="811434"/>
          </a:xfrm>
          <a:prstGeom prst="rect">
            <a:avLst/>
          </a:prstGeom>
          <a:gradFill>
            <a:gsLst>
              <a:gs pos="0">
                <a:srgbClr val="001035"/>
              </a:gs>
              <a:gs pos="99000">
                <a:srgbClr val="000000"/>
              </a:gs>
            </a:gsLst>
            <a:path path="circle">
              <a:fillToRect l="50000" t="50000" r="50000" b="50000"/>
            </a:path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DA8D9C4A-9C63-6427-6C98-644161F335BF}"/>
              </a:ext>
            </a:extLst>
          </p:cNvPr>
          <p:cNvSpPr/>
          <p:nvPr/>
        </p:nvSpPr>
        <p:spPr bwMode="gray">
          <a:xfrm>
            <a:off x="394422" y="-52227"/>
            <a:ext cx="915888" cy="915888"/>
          </a:xfrm>
          <a:prstGeom prst="ellipse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pic>
        <p:nvPicPr>
          <p:cNvPr id="23" name="Picture 8">
            <a:extLst>
              <a:ext uri="{FF2B5EF4-FFF2-40B4-BE49-F238E27FC236}">
                <a16:creationId xmlns:a16="http://schemas.microsoft.com/office/drawing/2014/main" id="{92DCC824-309B-30B8-5141-21B5AA71F41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68430" y="-78602"/>
            <a:ext cx="955259" cy="955259"/>
          </a:xfrm>
          <a:prstGeom prst="rect">
            <a:avLst/>
          </a:prstGeom>
        </p:spPr>
      </p:pic>
      <p:sp>
        <p:nvSpPr>
          <p:cNvPr id="6" name="כותרת 5">
            <a:extLst>
              <a:ext uri="{FF2B5EF4-FFF2-40B4-BE49-F238E27FC236}">
                <a16:creationId xmlns:a16="http://schemas.microsoft.com/office/drawing/2014/main" id="{3EBEAE51-8D6A-4D56-867E-FD6E72BF6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1840" cy="691200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138" name="כותרת 1">
            <a:extLst>
              <a:ext uri="{FF2B5EF4-FFF2-40B4-BE49-F238E27FC236}">
                <a16:creationId xmlns:a16="http://schemas.microsoft.com/office/drawing/2014/main" id="{1A83B705-C3A3-4A61-8CE2-6F6F71919B68}"/>
              </a:ext>
            </a:extLst>
          </p:cNvPr>
          <p:cNvSpPr txBox="1">
            <a:spLocks/>
          </p:cNvSpPr>
          <p:nvPr/>
        </p:nvSpPr>
        <p:spPr bwMode="gray">
          <a:xfrm>
            <a:off x="918859" y="125867"/>
            <a:ext cx="11184000" cy="692151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r" defTabSz="914377" rtl="1" eaLnBrk="1" latinLnBrk="0" hangingPunct="1">
              <a:spcBef>
                <a:spcPct val="0"/>
              </a:spcBef>
              <a:buNone/>
              <a:defRPr sz="1662" b="1" kern="1200" baseline="0">
                <a:solidFill>
                  <a:srgbClr val="000E2E"/>
                </a:solidFill>
                <a:latin typeface="+mj-lt"/>
                <a:ea typeface="+mj-ea"/>
                <a:cs typeface="+mj-cs"/>
                <a:sym typeface="Open Sans Hebrew" panose="00000500000000000000" pitchFamily="2" charset="-79"/>
              </a:defRPr>
            </a:lvl1pPr>
          </a:lstStyle>
          <a:p>
            <a:pPr algn="ctr"/>
            <a:r>
              <a:rPr lang="he-IL" sz="2800" dirty="0">
                <a:solidFill>
                  <a:schemeClr val="bg1"/>
                </a:solidFill>
              </a:rPr>
              <a:t>מיקודים לשנת 2025</a:t>
            </a:r>
          </a:p>
        </p:txBody>
      </p:sp>
      <p:grpSp>
        <p:nvGrpSpPr>
          <p:cNvPr id="152" name="קבוצה 16">
            <a:extLst>
              <a:ext uri="{FF2B5EF4-FFF2-40B4-BE49-F238E27FC236}">
                <a16:creationId xmlns:a16="http://schemas.microsoft.com/office/drawing/2014/main" id="{4A097040-4D01-4B02-8A0B-B5FFF67F61E0}"/>
              </a:ext>
            </a:extLst>
          </p:cNvPr>
          <p:cNvGrpSpPr>
            <a:grpSpLocks noChangeAspect="1"/>
          </p:cNvGrpSpPr>
          <p:nvPr/>
        </p:nvGrpSpPr>
        <p:grpSpPr>
          <a:xfrm>
            <a:off x="919633" y="1080345"/>
            <a:ext cx="5245016" cy="5257919"/>
            <a:chOff x="3358363" y="458282"/>
            <a:chExt cx="5795053" cy="5881337"/>
          </a:xfrm>
        </p:grpSpPr>
        <p:sp>
          <p:nvSpPr>
            <p:cNvPr id="154" name="TextBox 47">
              <a:extLst>
                <a:ext uri="{FF2B5EF4-FFF2-40B4-BE49-F238E27FC236}">
                  <a16:creationId xmlns:a16="http://schemas.microsoft.com/office/drawing/2014/main" id="{F295B92C-DFF1-4CB5-8D60-2784570AB47D}"/>
                </a:ext>
              </a:extLst>
            </p:cNvPr>
            <p:cNvSpPr txBox="1"/>
            <p:nvPr/>
          </p:nvSpPr>
          <p:spPr>
            <a:xfrm>
              <a:off x="6606083" y="5720783"/>
              <a:ext cx="600067" cy="48197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תשתית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</a:b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פיזית</a:t>
              </a:r>
            </a:p>
          </p:txBody>
        </p:sp>
        <p:sp>
          <p:nvSpPr>
            <p:cNvPr id="155" name="TextBox 48">
              <a:extLst>
                <a:ext uri="{FF2B5EF4-FFF2-40B4-BE49-F238E27FC236}">
                  <a16:creationId xmlns:a16="http://schemas.microsoft.com/office/drawing/2014/main" id="{5639A895-9C71-4DBD-ACDF-320741AEB8AE}"/>
                </a:ext>
              </a:extLst>
            </p:cNvPr>
            <p:cNvSpPr txBox="1"/>
            <p:nvPr/>
          </p:nvSpPr>
          <p:spPr>
            <a:xfrm>
              <a:off x="4923669" y="5641082"/>
              <a:ext cx="805909" cy="48197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תשתית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</a:b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טכנולוגית</a:t>
              </a:r>
            </a:p>
          </p:txBody>
        </p:sp>
        <p:sp>
          <p:nvSpPr>
            <p:cNvPr id="156" name="TextBox 49">
              <a:extLst>
                <a:ext uri="{FF2B5EF4-FFF2-40B4-BE49-F238E27FC236}">
                  <a16:creationId xmlns:a16="http://schemas.microsoft.com/office/drawing/2014/main" id="{DAD4C5FB-39EA-4FE4-BCEC-D2B423504AEB}"/>
                </a:ext>
              </a:extLst>
            </p:cNvPr>
            <p:cNvSpPr txBox="1"/>
            <p:nvPr/>
          </p:nvSpPr>
          <p:spPr>
            <a:xfrm>
              <a:off x="4093123" y="5213592"/>
              <a:ext cx="959156" cy="48197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בתי חולים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ואשפוז</a:t>
              </a:r>
            </a:p>
          </p:txBody>
        </p:sp>
        <p:sp>
          <p:nvSpPr>
            <p:cNvPr id="157" name="TextBox 51">
              <a:extLst>
                <a:ext uri="{FF2B5EF4-FFF2-40B4-BE49-F238E27FC236}">
                  <a16:creationId xmlns:a16="http://schemas.microsoft.com/office/drawing/2014/main" id="{9FCC1ED7-41D2-4C1C-A9E4-F59575290E71}"/>
                </a:ext>
              </a:extLst>
            </p:cNvPr>
            <p:cNvSpPr txBox="1"/>
            <p:nvPr/>
          </p:nvSpPr>
          <p:spPr>
            <a:xfrm>
              <a:off x="3690136" y="4543176"/>
              <a:ext cx="662789" cy="48197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קופות חולים</a:t>
              </a:r>
            </a:p>
          </p:txBody>
        </p:sp>
        <p:sp>
          <p:nvSpPr>
            <p:cNvPr id="158" name="TextBox 52">
              <a:extLst>
                <a:ext uri="{FF2B5EF4-FFF2-40B4-BE49-F238E27FC236}">
                  <a16:creationId xmlns:a16="http://schemas.microsoft.com/office/drawing/2014/main" id="{A4A25B88-BB33-4D28-92F6-E16F4422691A}"/>
                </a:ext>
              </a:extLst>
            </p:cNvPr>
            <p:cNvSpPr txBox="1"/>
            <p:nvPr/>
          </p:nvSpPr>
          <p:spPr>
            <a:xfrm>
              <a:off x="3393928" y="3896853"/>
              <a:ext cx="662789" cy="48197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בניין הכוח</a:t>
              </a:r>
            </a:p>
          </p:txBody>
        </p:sp>
        <p:sp>
          <p:nvSpPr>
            <p:cNvPr id="159" name="TextBox 53">
              <a:extLst>
                <a:ext uri="{FF2B5EF4-FFF2-40B4-BE49-F238E27FC236}">
                  <a16:creationId xmlns:a16="http://schemas.microsoft.com/office/drawing/2014/main" id="{FC9B21C2-9872-4E15-AC1C-6E4488A03D7D}"/>
                </a:ext>
              </a:extLst>
            </p:cNvPr>
            <p:cNvSpPr txBox="1"/>
            <p:nvPr/>
          </p:nvSpPr>
          <p:spPr>
            <a:xfrm>
              <a:off x="3358363" y="2763902"/>
              <a:ext cx="663167" cy="48197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שירותים במיקוד</a:t>
              </a:r>
            </a:p>
          </p:txBody>
        </p:sp>
        <p:sp>
          <p:nvSpPr>
            <p:cNvPr id="160" name="TextBox 55">
              <a:extLst>
                <a:ext uri="{FF2B5EF4-FFF2-40B4-BE49-F238E27FC236}">
                  <a16:creationId xmlns:a16="http://schemas.microsoft.com/office/drawing/2014/main" id="{9539A449-F39A-41F4-8E84-6B7BE8CC8F50}"/>
                </a:ext>
              </a:extLst>
            </p:cNvPr>
            <p:cNvSpPr txBox="1"/>
            <p:nvPr/>
          </p:nvSpPr>
          <p:spPr>
            <a:xfrm>
              <a:off x="3745806" y="1485965"/>
              <a:ext cx="786748" cy="48197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זמינות השירות</a:t>
              </a:r>
            </a:p>
          </p:txBody>
        </p:sp>
        <p:sp>
          <p:nvSpPr>
            <p:cNvPr id="161" name="TextBox 56">
              <a:extLst>
                <a:ext uri="{FF2B5EF4-FFF2-40B4-BE49-F238E27FC236}">
                  <a16:creationId xmlns:a16="http://schemas.microsoft.com/office/drawing/2014/main" id="{E38E3395-7253-4877-B7D7-0A5F46B75967}"/>
                </a:ext>
              </a:extLst>
            </p:cNvPr>
            <p:cNvSpPr txBox="1"/>
            <p:nvPr/>
          </p:nvSpPr>
          <p:spPr>
            <a:xfrm>
              <a:off x="4966704" y="608743"/>
              <a:ext cx="702590" cy="96395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מו"פ וחדשנות בשירותי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</a:b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בריאות</a:t>
              </a:r>
            </a:p>
          </p:txBody>
        </p:sp>
        <p:sp>
          <p:nvSpPr>
            <p:cNvPr id="162" name="TextBox 57">
              <a:extLst>
                <a:ext uri="{FF2B5EF4-FFF2-40B4-BE49-F238E27FC236}">
                  <a16:creationId xmlns:a16="http://schemas.microsoft.com/office/drawing/2014/main" id="{AEDCD361-84A1-4D94-B866-6D78E550DCB7}"/>
                </a:ext>
              </a:extLst>
            </p:cNvPr>
            <p:cNvSpPr txBox="1"/>
            <p:nvPr/>
          </p:nvSpPr>
          <p:spPr>
            <a:xfrm>
              <a:off x="5811520" y="458282"/>
              <a:ext cx="710130" cy="72296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מידע נגיש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</a:b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ומקושר</a:t>
              </a:r>
            </a:p>
          </p:txBody>
        </p:sp>
        <p:sp>
          <p:nvSpPr>
            <p:cNvPr id="163" name="TextBox 58">
              <a:extLst>
                <a:ext uri="{FF2B5EF4-FFF2-40B4-BE49-F238E27FC236}">
                  <a16:creationId xmlns:a16="http://schemas.microsoft.com/office/drawing/2014/main" id="{63E9C91C-7349-47D1-BF82-13E865D386CB}"/>
                </a:ext>
              </a:extLst>
            </p:cNvPr>
            <p:cNvSpPr txBox="1"/>
            <p:nvPr/>
          </p:nvSpPr>
          <p:spPr>
            <a:xfrm>
              <a:off x="6725954" y="721931"/>
              <a:ext cx="836025" cy="48197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רגולציה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</a:b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מאפשרת</a:t>
              </a:r>
            </a:p>
          </p:txBody>
        </p:sp>
        <p:sp>
          <p:nvSpPr>
            <p:cNvPr id="164" name="TextBox 59">
              <a:extLst>
                <a:ext uri="{FF2B5EF4-FFF2-40B4-BE49-F238E27FC236}">
                  <a16:creationId xmlns:a16="http://schemas.microsoft.com/office/drawing/2014/main" id="{622B8869-DD50-4416-A09F-985AFFB086E1}"/>
                </a:ext>
              </a:extLst>
            </p:cNvPr>
            <p:cNvSpPr txBox="1"/>
            <p:nvPr/>
          </p:nvSpPr>
          <p:spPr>
            <a:xfrm>
              <a:off x="7561980" y="1298775"/>
              <a:ext cx="737797" cy="48197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מעגלי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חיים</a:t>
              </a:r>
            </a:p>
          </p:txBody>
        </p:sp>
        <p:sp>
          <p:nvSpPr>
            <p:cNvPr id="165" name="TextBox 60">
              <a:extLst>
                <a:ext uri="{FF2B5EF4-FFF2-40B4-BE49-F238E27FC236}">
                  <a16:creationId xmlns:a16="http://schemas.microsoft.com/office/drawing/2014/main" id="{976C54DB-71DA-4AAF-B695-DE02777A5638}"/>
                </a:ext>
              </a:extLst>
            </p:cNvPr>
            <p:cNvSpPr txBox="1"/>
            <p:nvPr/>
          </p:nvSpPr>
          <p:spPr>
            <a:xfrm>
              <a:off x="8324585" y="3032678"/>
              <a:ext cx="737797" cy="48197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שינויי אקלים</a:t>
              </a:r>
            </a:p>
          </p:txBody>
        </p:sp>
        <p:sp>
          <p:nvSpPr>
            <p:cNvPr id="166" name="TextBox 61">
              <a:extLst>
                <a:ext uri="{FF2B5EF4-FFF2-40B4-BE49-F238E27FC236}">
                  <a16:creationId xmlns:a16="http://schemas.microsoft.com/office/drawing/2014/main" id="{D0AD9803-F64F-4F36-9AF4-35C089E52AE3}"/>
                </a:ext>
              </a:extLst>
            </p:cNvPr>
            <p:cNvSpPr txBox="1"/>
            <p:nvPr/>
          </p:nvSpPr>
          <p:spPr>
            <a:xfrm>
              <a:off x="7356044" y="5280787"/>
              <a:ext cx="876505" cy="48197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חוסן המטפלים</a:t>
              </a:r>
            </a:p>
          </p:txBody>
        </p:sp>
        <p:sp>
          <p:nvSpPr>
            <p:cNvPr id="167" name="TextBox 62">
              <a:extLst>
                <a:ext uri="{FF2B5EF4-FFF2-40B4-BE49-F238E27FC236}">
                  <a16:creationId xmlns:a16="http://schemas.microsoft.com/office/drawing/2014/main" id="{8D0914CF-2F8E-4564-8B4F-49F41B3B052E}"/>
                </a:ext>
              </a:extLst>
            </p:cNvPr>
            <p:cNvSpPr txBox="1"/>
            <p:nvPr/>
          </p:nvSpPr>
          <p:spPr>
            <a:xfrm>
              <a:off x="8038229" y="3764273"/>
              <a:ext cx="1115187" cy="72296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תכנון סמכויות ומקצועות חדשים</a:t>
              </a:r>
            </a:p>
          </p:txBody>
        </p:sp>
        <p:sp>
          <p:nvSpPr>
            <p:cNvPr id="168" name="TextBox 63">
              <a:extLst>
                <a:ext uri="{FF2B5EF4-FFF2-40B4-BE49-F238E27FC236}">
                  <a16:creationId xmlns:a16="http://schemas.microsoft.com/office/drawing/2014/main" id="{05920AD8-A720-44F3-BC97-D8C003DA7F59}"/>
                </a:ext>
              </a:extLst>
            </p:cNvPr>
            <p:cNvSpPr txBox="1"/>
            <p:nvPr/>
          </p:nvSpPr>
          <p:spPr>
            <a:xfrm>
              <a:off x="7843126" y="4642964"/>
              <a:ext cx="798690" cy="72296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הגדלת היצע כוח אדם</a:t>
              </a:r>
            </a:p>
          </p:txBody>
        </p:sp>
        <p:sp>
          <p:nvSpPr>
            <p:cNvPr id="169" name="TextBox 64">
              <a:extLst>
                <a:ext uri="{FF2B5EF4-FFF2-40B4-BE49-F238E27FC236}">
                  <a16:creationId xmlns:a16="http://schemas.microsoft.com/office/drawing/2014/main" id="{D7820BCF-E8FF-4797-9786-606A005529FE}"/>
                </a:ext>
              </a:extLst>
            </p:cNvPr>
            <p:cNvSpPr txBox="1"/>
            <p:nvPr/>
          </p:nvSpPr>
          <p:spPr>
            <a:xfrm>
              <a:off x="5801090" y="5857643"/>
              <a:ext cx="655099" cy="48197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היערכות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</a:b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לחירום</a:t>
              </a:r>
            </a:p>
          </p:txBody>
        </p:sp>
        <p:sp>
          <p:nvSpPr>
            <p:cNvPr id="170" name="TextBox 65">
              <a:extLst>
                <a:ext uri="{FF2B5EF4-FFF2-40B4-BE49-F238E27FC236}">
                  <a16:creationId xmlns:a16="http://schemas.microsoft.com/office/drawing/2014/main" id="{2E7285B2-2DFF-4F2E-94FE-229F2951E6E6}"/>
                </a:ext>
              </a:extLst>
            </p:cNvPr>
            <p:cNvSpPr txBox="1"/>
            <p:nvPr/>
          </p:nvSpPr>
          <p:spPr>
            <a:xfrm>
              <a:off x="8018305" y="1948818"/>
              <a:ext cx="892735" cy="72296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שלטון מקומי, חינוך ורווחה</a:t>
              </a:r>
            </a:p>
          </p:txBody>
        </p:sp>
        <p:grpSp>
          <p:nvGrpSpPr>
            <p:cNvPr id="171" name="Group 66">
              <a:extLst>
                <a:ext uri="{FF2B5EF4-FFF2-40B4-BE49-F238E27FC236}">
                  <a16:creationId xmlns:a16="http://schemas.microsoft.com/office/drawing/2014/main" id="{22C2550E-C4D0-40E9-B1E9-BA65B2579441}"/>
                </a:ext>
              </a:extLst>
            </p:cNvPr>
            <p:cNvGrpSpPr/>
            <p:nvPr/>
          </p:nvGrpSpPr>
          <p:grpSpPr>
            <a:xfrm>
              <a:off x="4483201" y="1718672"/>
              <a:ext cx="3280509" cy="3134346"/>
              <a:chOff x="2353748" y="1630322"/>
              <a:chExt cx="3280509" cy="3134346"/>
            </a:xfrm>
          </p:grpSpPr>
          <p:sp>
            <p:nvSpPr>
              <p:cNvPr id="172" name="TextBox 67">
                <a:extLst>
                  <a:ext uri="{FF2B5EF4-FFF2-40B4-BE49-F238E27FC236}">
                    <a16:creationId xmlns:a16="http://schemas.microsoft.com/office/drawing/2014/main" id="{7475B752-C2EA-4AA3-A415-B51A4F83CA46}"/>
                  </a:ext>
                </a:extLst>
              </p:cNvPr>
              <p:cNvSpPr txBox="1"/>
              <p:nvPr/>
            </p:nvSpPr>
            <p:spPr>
              <a:xfrm>
                <a:off x="2557088" y="3607146"/>
                <a:ext cx="887561" cy="92952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Calibri" panose="020F0502020204030204" pitchFamily="34" charset="0"/>
                  </a:rPr>
                  <a:t>רגולציה, איתנות כלכלית</a:t>
                </a:r>
              </a:p>
            </p:txBody>
          </p:sp>
          <p:sp>
            <p:nvSpPr>
              <p:cNvPr id="173" name="TextBox 68">
                <a:extLst>
                  <a:ext uri="{FF2B5EF4-FFF2-40B4-BE49-F238E27FC236}">
                    <a16:creationId xmlns:a16="http://schemas.microsoft.com/office/drawing/2014/main" id="{C89EFB7B-2CDA-42FB-A3B3-C2C67686F33A}"/>
                  </a:ext>
                </a:extLst>
              </p:cNvPr>
              <p:cNvSpPr txBox="1"/>
              <p:nvPr/>
            </p:nvSpPr>
            <p:spPr>
              <a:xfrm>
                <a:off x="2353748" y="2356471"/>
                <a:ext cx="1032482" cy="92952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Calibri" panose="020F0502020204030204" pitchFamily="34" charset="0"/>
                  </a:rPr>
                  <a:t>זמינות ואיכות השירותים</a:t>
                </a:r>
              </a:p>
            </p:txBody>
          </p:sp>
          <p:sp>
            <p:nvSpPr>
              <p:cNvPr id="174" name="TextBox 69">
                <a:extLst>
                  <a:ext uri="{FF2B5EF4-FFF2-40B4-BE49-F238E27FC236}">
                    <a16:creationId xmlns:a16="http://schemas.microsoft.com/office/drawing/2014/main" id="{110681FD-4717-4042-9B0F-2CD46AB3D6D2}"/>
                  </a:ext>
                </a:extLst>
              </p:cNvPr>
              <p:cNvSpPr txBox="1"/>
              <p:nvPr/>
            </p:nvSpPr>
            <p:spPr>
              <a:xfrm>
                <a:off x="3238392" y="1630322"/>
                <a:ext cx="1568468" cy="92952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Calibri" panose="020F0502020204030204" pitchFamily="34" charset="0"/>
                  </a:rPr>
                  <a:t>האצה טכנולוגית וחיזוק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Calibri" panose="020F0502020204030204" pitchFamily="34" charset="0"/>
                  </a:rPr>
                </a:br>
                <a:r>
                  <a:rPr kumimoji="0" lang="he-I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Calibri" panose="020F0502020204030204" pitchFamily="34" charset="0"/>
                  </a:rPr>
                  <a:t>המשק</a:t>
                </a:r>
              </a:p>
            </p:txBody>
          </p:sp>
          <p:sp>
            <p:nvSpPr>
              <p:cNvPr id="175" name="TextBox 70">
                <a:extLst>
                  <a:ext uri="{FF2B5EF4-FFF2-40B4-BE49-F238E27FC236}">
                    <a16:creationId xmlns:a16="http://schemas.microsoft.com/office/drawing/2014/main" id="{E69CC06C-292E-4E20-A51A-8F0C623BDA38}"/>
                  </a:ext>
                </a:extLst>
              </p:cNvPr>
              <p:cNvSpPr txBox="1"/>
              <p:nvPr/>
            </p:nvSpPr>
            <p:spPr>
              <a:xfrm>
                <a:off x="4610978" y="2145785"/>
                <a:ext cx="1023279" cy="123936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Calibri" panose="020F0502020204030204" pitchFamily="34" charset="0"/>
                  </a:rPr>
                  <a:t>מניעת תחלואה וקידום בריאות</a:t>
                </a:r>
              </a:p>
            </p:txBody>
          </p:sp>
          <p:sp>
            <p:nvSpPr>
              <p:cNvPr id="176" name="TextBox 71">
                <a:extLst>
                  <a:ext uri="{FF2B5EF4-FFF2-40B4-BE49-F238E27FC236}">
                    <a16:creationId xmlns:a16="http://schemas.microsoft.com/office/drawing/2014/main" id="{598AD48F-BF81-4E31-8BB5-27B3835CFE8E}"/>
                  </a:ext>
                </a:extLst>
              </p:cNvPr>
              <p:cNvSpPr txBox="1"/>
              <p:nvPr/>
            </p:nvSpPr>
            <p:spPr>
              <a:xfrm>
                <a:off x="4692657" y="3665984"/>
                <a:ext cx="786442" cy="61968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Calibri" panose="020F0502020204030204" pitchFamily="34" charset="0"/>
                  </a:rPr>
                  <a:t>הון אנושי</a:t>
                </a:r>
              </a:p>
            </p:txBody>
          </p:sp>
          <p:sp>
            <p:nvSpPr>
              <p:cNvPr id="177" name="TextBox 72">
                <a:extLst>
                  <a:ext uri="{FF2B5EF4-FFF2-40B4-BE49-F238E27FC236}">
                    <a16:creationId xmlns:a16="http://schemas.microsoft.com/office/drawing/2014/main" id="{4220965D-20B7-4D8F-BE7D-96274EC02A6D}"/>
                  </a:ext>
                </a:extLst>
              </p:cNvPr>
              <p:cNvSpPr txBox="1"/>
              <p:nvPr/>
            </p:nvSpPr>
            <p:spPr>
              <a:xfrm>
                <a:off x="3499249" y="4454826"/>
                <a:ext cx="1046756" cy="30984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Calibri" panose="020F0502020204030204" pitchFamily="34" charset="0"/>
                  </a:rPr>
                  <a:t>תשתיות</a:t>
                </a:r>
              </a:p>
            </p:txBody>
          </p:sp>
        </p:grpSp>
      </p:grpSp>
      <p:pic>
        <p:nvPicPr>
          <p:cNvPr id="5" name="תמונה 4">
            <a:extLst>
              <a:ext uri="{FF2B5EF4-FFF2-40B4-BE49-F238E27FC236}">
                <a16:creationId xmlns:a16="http://schemas.microsoft.com/office/drawing/2014/main" id="{D2FA5906-83FF-4A2E-9A22-E454E445309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3364435" y="1073637"/>
            <a:ext cx="5293570" cy="5373208"/>
          </a:xfrm>
          <a:prstGeom prst="rect">
            <a:avLst/>
          </a:prstGeom>
        </p:spPr>
      </p:pic>
      <p:grpSp>
        <p:nvGrpSpPr>
          <p:cNvPr id="74" name="קבוצה 73">
            <a:extLst>
              <a:ext uri="{FF2B5EF4-FFF2-40B4-BE49-F238E27FC236}">
                <a16:creationId xmlns:a16="http://schemas.microsoft.com/office/drawing/2014/main" id="{00CC708E-767A-4161-B5B8-DA90A6D2D170}"/>
              </a:ext>
            </a:extLst>
          </p:cNvPr>
          <p:cNvGrpSpPr/>
          <p:nvPr/>
        </p:nvGrpSpPr>
        <p:grpSpPr>
          <a:xfrm>
            <a:off x="-5448706" y="2570527"/>
            <a:ext cx="1046620" cy="1046620"/>
            <a:chOff x="-1334151" y="1801851"/>
            <a:chExt cx="1046620" cy="1046620"/>
          </a:xfrm>
        </p:grpSpPr>
        <p:sp>
          <p:nvSpPr>
            <p:cNvPr id="75" name="אליפסה 74">
              <a:extLst>
                <a:ext uri="{FF2B5EF4-FFF2-40B4-BE49-F238E27FC236}">
                  <a16:creationId xmlns:a16="http://schemas.microsoft.com/office/drawing/2014/main" id="{4D7A12CA-972A-435D-8939-A3865594790F}"/>
                </a:ext>
              </a:extLst>
            </p:cNvPr>
            <p:cNvSpPr/>
            <p:nvPr/>
          </p:nvSpPr>
          <p:spPr bwMode="gray">
            <a:xfrm>
              <a:off x="-1334151" y="1801851"/>
              <a:ext cx="1046620" cy="1046620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he-IL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76" name="Picture 8">
              <a:extLst>
                <a:ext uri="{FF2B5EF4-FFF2-40B4-BE49-F238E27FC236}">
                  <a16:creationId xmlns:a16="http://schemas.microsoft.com/office/drawing/2014/main" id="{1E6CBBD6-C3E9-40BB-B54A-A1BC1F727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-1286331" y="1848322"/>
              <a:ext cx="955259" cy="955259"/>
            </a:xfrm>
            <a:prstGeom prst="rect">
              <a:avLst/>
            </a:prstGeom>
          </p:spPr>
        </p:pic>
      </p:grpSp>
      <p:grpSp>
        <p:nvGrpSpPr>
          <p:cNvPr id="80" name="קבוצה 79">
            <a:extLst>
              <a:ext uri="{FF2B5EF4-FFF2-40B4-BE49-F238E27FC236}">
                <a16:creationId xmlns:a16="http://schemas.microsoft.com/office/drawing/2014/main" id="{1809229C-A536-450E-BBAC-59D9AC4F405E}"/>
              </a:ext>
            </a:extLst>
          </p:cNvPr>
          <p:cNvGrpSpPr/>
          <p:nvPr/>
        </p:nvGrpSpPr>
        <p:grpSpPr>
          <a:xfrm>
            <a:off x="8215389" y="1745100"/>
            <a:ext cx="2496316" cy="1497789"/>
            <a:chOff x="5491896" y="206952"/>
            <a:chExt cx="2496316" cy="1497789"/>
          </a:xfrm>
        </p:grpSpPr>
        <p:sp>
          <p:nvSpPr>
            <p:cNvPr id="81" name="מלבן: פינות מעוגלות 80">
              <a:extLst>
                <a:ext uri="{FF2B5EF4-FFF2-40B4-BE49-F238E27FC236}">
                  <a16:creationId xmlns:a16="http://schemas.microsoft.com/office/drawing/2014/main" id="{845B4FC7-075E-4CC2-8736-1D73BCB1DF34}"/>
                </a:ext>
              </a:extLst>
            </p:cNvPr>
            <p:cNvSpPr/>
            <p:nvPr/>
          </p:nvSpPr>
          <p:spPr>
            <a:xfrm>
              <a:off x="5491896" y="206952"/>
              <a:ext cx="2496316" cy="1497789"/>
            </a:xfrm>
            <a:prstGeom prst="roundRect">
              <a:avLst/>
            </a:prstGeom>
            <a:solidFill>
              <a:srgbClr val="A9EAF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708449"/>
                <a:satOff val="-48750"/>
                <a:lumOff val="696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82" name="מלבן: פינות מעוגלות 4">
              <a:extLst>
                <a:ext uri="{FF2B5EF4-FFF2-40B4-BE49-F238E27FC236}">
                  <a16:creationId xmlns:a16="http://schemas.microsoft.com/office/drawing/2014/main" id="{B0BD3C74-8142-4C71-9092-AE81C1C29B7C}"/>
                </a:ext>
              </a:extLst>
            </p:cNvPr>
            <p:cNvSpPr txBox="1"/>
            <p:nvPr/>
          </p:nvSpPr>
          <p:spPr>
            <a:xfrm>
              <a:off x="5565012" y="280068"/>
              <a:ext cx="2350084" cy="1351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3200" b="1" kern="1200" dirty="0">
                  <a:solidFill>
                    <a:srgbClr val="53565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בריאות הנפש</a:t>
              </a:r>
            </a:p>
          </p:txBody>
        </p:sp>
      </p:grpSp>
      <p:grpSp>
        <p:nvGrpSpPr>
          <p:cNvPr id="83" name="קבוצה 82">
            <a:extLst>
              <a:ext uri="{FF2B5EF4-FFF2-40B4-BE49-F238E27FC236}">
                <a16:creationId xmlns:a16="http://schemas.microsoft.com/office/drawing/2014/main" id="{55FA0C44-4BBA-4C05-AF41-CC5F3D79DCA1}"/>
              </a:ext>
            </a:extLst>
          </p:cNvPr>
          <p:cNvGrpSpPr/>
          <p:nvPr/>
        </p:nvGrpSpPr>
        <p:grpSpPr>
          <a:xfrm>
            <a:off x="4763062" y="1696367"/>
            <a:ext cx="2496316" cy="1497789"/>
            <a:chOff x="5491896" y="206952"/>
            <a:chExt cx="2496316" cy="1497789"/>
          </a:xfrm>
        </p:grpSpPr>
        <p:sp>
          <p:nvSpPr>
            <p:cNvPr id="84" name="מלבן: פינות מעוגלות 83">
              <a:extLst>
                <a:ext uri="{FF2B5EF4-FFF2-40B4-BE49-F238E27FC236}">
                  <a16:creationId xmlns:a16="http://schemas.microsoft.com/office/drawing/2014/main" id="{979F1390-7523-4A0F-A0FB-57B0EF0E5167}"/>
                </a:ext>
              </a:extLst>
            </p:cNvPr>
            <p:cNvSpPr/>
            <p:nvPr/>
          </p:nvSpPr>
          <p:spPr>
            <a:xfrm>
              <a:off x="5491896" y="206952"/>
              <a:ext cx="2496316" cy="1497789"/>
            </a:xfrm>
            <a:prstGeom prst="roundRect">
              <a:avLst/>
            </a:prstGeom>
            <a:solidFill>
              <a:srgbClr val="A9EAF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708449"/>
                <a:satOff val="-48750"/>
                <a:lumOff val="696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85" name="מלבן: פינות מעוגלות 4">
              <a:extLst>
                <a:ext uri="{FF2B5EF4-FFF2-40B4-BE49-F238E27FC236}">
                  <a16:creationId xmlns:a16="http://schemas.microsoft.com/office/drawing/2014/main" id="{40A282F7-FFC1-40E3-839F-ACCC90A34B37}"/>
                </a:ext>
              </a:extLst>
            </p:cNvPr>
            <p:cNvSpPr txBox="1"/>
            <p:nvPr/>
          </p:nvSpPr>
          <p:spPr>
            <a:xfrm>
              <a:off x="5565012" y="280068"/>
              <a:ext cx="2350084" cy="1351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3200" b="1" kern="1200" dirty="0">
                  <a:solidFill>
                    <a:srgbClr val="53565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חיזוק </a:t>
              </a:r>
              <a:r>
                <a:rPr lang="he-IL" sz="3200" b="1" kern="1200" dirty="0" err="1">
                  <a:solidFill>
                    <a:srgbClr val="53565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כח</a:t>
              </a:r>
              <a:r>
                <a:rPr lang="he-IL" sz="3200" b="1" kern="1200" dirty="0">
                  <a:solidFill>
                    <a:srgbClr val="53565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אדם רפואי</a:t>
              </a:r>
            </a:p>
          </p:txBody>
        </p:sp>
      </p:grpSp>
      <p:grpSp>
        <p:nvGrpSpPr>
          <p:cNvPr id="92" name="קבוצה 91">
            <a:extLst>
              <a:ext uri="{FF2B5EF4-FFF2-40B4-BE49-F238E27FC236}">
                <a16:creationId xmlns:a16="http://schemas.microsoft.com/office/drawing/2014/main" id="{57D54BA8-DEBA-4297-8308-38C83F67267B}"/>
              </a:ext>
            </a:extLst>
          </p:cNvPr>
          <p:cNvGrpSpPr/>
          <p:nvPr/>
        </p:nvGrpSpPr>
        <p:grpSpPr>
          <a:xfrm>
            <a:off x="6563241" y="4502678"/>
            <a:ext cx="2496316" cy="1713233"/>
            <a:chOff x="5491896" y="206952"/>
            <a:chExt cx="2496316" cy="1713233"/>
          </a:xfrm>
        </p:grpSpPr>
        <p:sp>
          <p:nvSpPr>
            <p:cNvPr id="93" name="מלבן: פינות מעוגלות 92">
              <a:extLst>
                <a:ext uri="{FF2B5EF4-FFF2-40B4-BE49-F238E27FC236}">
                  <a16:creationId xmlns:a16="http://schemas.microsoft.com/office/drawing/2014/main" id="{732FF36B-CC33-4651-ABA1-C7981C54E316}"/>
                </a:ext>
              </a:extLst>
            </p:cNvPr>
            <p:cNvSpPr/>
            <p:nvPr/>
          </p:nvSpPr>
          <p:spPr>
            <a:xfrm>
              <a:off x="5491896" y="206952"/>
              <a:ext cx="2496316" cy="1497789"/>
            </a:xfrm>
            <a:prstGeom prst="roundRect">
              <a:avLst/>
            </a:prstGeom>
            <a:solidFill>
              <a:srgbClr val="A9EAF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708449"/>
                <a:satOff val="-48750"/>
                <a:lumOff val="696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94" name="מלבן: פינות מעוגלות 4">
              <a:extLst>
                <a:ext uri="{FF2B5EF4-FFF2-40B4-BE49-F238E27FC236}">
                  <a16:creationId xmlns:a16="http://schemas.microsoft.com/office/drawing/2014/main" id="{1B69C4E3-E2F9-42B9-AF58-00AEF35A775D}"/>
                </a:ext>
              </a:extLst>
            </p:cNvPr>
            <p:cNvSpPr txBox="1"/>
            <p:nvPr/>
          </p:nvSpPr>
          <p:spPr>
            <a:xfrm>
              <a:off x="5565012" y="280068"/>
              <a:ext cx="2350084" cy="16401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3200" b="1" kern="1200" dirty="0">
                  <a:solidFill>
                    <a:srgbClr val="53565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היערכות לחירום וחיזוק תשתיות</a:t>
              </a:r>
            </a:p>
          </p:txBody>
        </p:sp>
      </p:grpSp>
      <p:grpSp>
        <p:nvGrpSpPr>
          <p:cNvPr id="95" name="קבוצה 94">
            <a:extLst>
              <a:ext uri="{FF2B5EF4-FFF2-40B4-BE49-F238E27FC236}">
                <a16:creationId xmlns:a16="http://schemas.microsoft.com/office/drawing/2014/main" id="{0840BD1B-884D-4549-B7E6-0CC74A0E42C8}"/>
              </a:ext>
            </a:extLst>
          </p:cNvPr>
          <p:cNvGrpSpPr/>
          <p:nvPr/>
        </p:nvGrpSpPr>
        <p:grpSpPr>
          <a:xfrm>
            <a:off x="2696930" y="4532657"/>
            <a:ext cx="2496316" cy="1497789"/>
            <a:chOff x="5491896" y="206952"/>
            <a:chExt cx="2496316" cy="1497789"/>
          </a:xfrm>
        </p:grpSpPr>
        <p:sp>
          <p:nvSpPr>
            <p:cNvPr id="96" name="מלבן: פינות מעוגלות 95">
              <a:extLst>
                <a:ext uri="{FF2B5EF4-FFF2-40B4-BE49-F238E27FC236}">
                  <a16:creationId xmlns:a16="http://schemas.microsoft.com/office/drawing/2014/main" id="{6187E400-ADDF-4C69-ADF2-BCB008A4C2FF}"/>
                </a:ext>
              </a:extLst>
            </p:cNvPr>
            <p:cNvSpPr/>
            <p:nvPr/>
          </p:nvSpPr>
          <p:spPr>
            <a:xfrm>
              <a:off x="5491896" y="206952"/>
              <a:ext cx="2496316" cy="1497789"/>
            </a:xfrm>
            <a:prstGeom prst="roundRect">
              <a:avLst/>
            </a:prstGeom>
            <a:solidFill>
              <a:srgbClr val="A9EAF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708449"/>
                <a:satOff val="-48750"/>
                <a:lumOff val="696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97" name="מלבן: פינות מעוגלות 4">
              <a:extLst>
                <a:ext uri="{FF2B5EF4-FFF2-40B4-BE49-F238E27FC236}">
                  <a16:creationId xmlns:a16="http://schemas.microsoft.com/office/drawing/2014/main" id="{A5797CF3-780E-48C9-B89F-5482CE968850}"/>
                </a:ext>
              </a:extLst>
            </p:cNvPr>
            <p:cNvSpPr txBox="1"/>
            <p:nvPr/>
          </p:nvSpPr>
          <p:spPr>
            <a:xfrm>
              <a:off x="5565012" y="280068"/>
              <a:ext cx="2350084" cy="1351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3200" b="1" kern="1200" dirty="0">
                  <a:solidFill>
                    <a:srgbClr val="53565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התעצמות מערך האשפוז</a:t>
              </a:r>
            </a:p>
          </p:txBody>
        </p:sp>
      </p:grpSp>
      <p:grpSp>
        <p:nvGrpSpPr>
          <p:cNvPr id="89" name="קבוצה 88">
            <a:extLst>
              <a:ext uri="{FF2B5EF4-FFF2-40B4-BE49-F238E27FC236}">
                <a16:creationId xmlns:a16="http://schemas.microsoft.com/office/drawing/2014/main" id="{BD8138F6-81E5-4BCE-AACF-344DFA22A4B8}"/>
              </a:ext>
            </a:extLst>
          </p:cNvPr>
          <p:cNvGrpSpPr/>
          <p:nvPr/>
        </p:nvGrpSpPr>
        <p:grpSpPr>
          <a:xfrm>
            <a:off x="1198869" y="1745100"/>
            <a:ext cx="2496316" cy="1497789"/>
            <a:chOff x="5491896" y="206952"/>
            <a:chExt cx="2496316" cy="1497789"/>
          </a:xfrm>
        </p:grpSpPr>
        <p:sp>
          <p:nvSpPr>
            <p:cNvPr id="90" name="מלבן: פינות מעוגלות 89">
              <a:extLst>
                <a:ext uri="{FF2B5EF4-FFF2-40B4-BE49-F238E27FC236}">
                  <a16:creationId xmlns:a16="http://schemas.microsoft.com/office/drawing/2014/main" id="{61315FBA-8BDD-4FF9-89F4-1B0F1F4D6426}"/>
                </a:ext>
              </a:extLst>
            </p:cNvPr>
            <p:cNvSpPr/>
            <p:nvPr/>
          </p:nvSpPr>
          <p:spPr>
            <a:xfrm>
              <a:off x="5491896" y="206952"/>
              <a:ext cx="2496316" cy="1497789"/>
            </a:xfrm>
            <a:prstGeom prst="roundRect">
              <a:avLst/>
            </a:prstGeom>
            <a:solidFill>
              <a:srgbClr val="A9EAF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708449"/>
                <a:satOff val="-48750"/>
                <a:lumOff val="696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91" name="מלבן: פינות מעוגלות 4">
              <a:extLst>
                <a:ext uri="{FF2B5EF4-FFF2-40B4-BE49-F238E27FC236}">
                  <a16:creationId xmlns:a16="http://schemas.microsoft.com/office/drawing/2014/main" id="{0746BCBB-5848-472A-9A4F-BCB9FBECC3FD}"/>
                </a:ext>
              </a:extLst>
            </p:cNvPr>
            <p:cNvSpPr txBox="1"/>
            <p:nvPr/>
          </p:nvSpPr>
          <p:spPr>
            <a:xfrm>
              <a:off x="5565012" y="280068"/>
              <a:ext cx="2350084" cy="1351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3200" b="1" kern="1200" dirty="0">
                  <a:solidFill>
                    <a:srgbClr val="53565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התפתחות הילד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457346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88B6A-C0A2-D20C-D68E-EB29A6E8A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49A2570-C422-E239-41E7-3C4AEE6C18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723177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9A2570-C422-E239-41E7-3C4AEE6C1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3177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מלבן 18">
            <a:extLst>
              <a:ext uri="{FF2B5EF4-FFF2-40B4-BE49-F238E27FC236}">
                <a16:creationId xmlns:a16="http://schemas.microsoft.com/office/drawing/2014/main" id="{E54F8D36-52E6-927E-0095-B109FF062636}"/>
              </a:ext>
            </a:extLst>
          </p:cNvPr>
          <p:cNvSpPr/>
          <p:nvPr/>
        </p:nvSpPr>
        <p:spPr bwMode="gray">
          <a:xfrm>
            <a:off x="-36214" y="30480"/>
            <a:ext cx="12238374" cy="811434"/>
          </a:xfrm>
          <a:prstGeom prst="rect">
            <a:avLst/>
          </a:prstGeom>
          <a:gradFill>
            <a:gsLst>
              <a:gs pos="0">
                <a:srgbClr val="001035"/>
              </a:gs>
              <a:gs pos="99000">
                <a:srgbClr val="000000"/>
              </a:gs>
            </a:gsLst>
            <a:path path="circle">
              <a:fillToRect l="50000" t="50000" r="50000" b="50000"/>
            </a:path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 dirty="0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170C1BD0-D8B1-C687-5EEC-803FFDCE8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986" y="40126"/>
            <a:ext cx="9796289" cy="811433"/>
          </a:xfrm>
        </p:spPr>
        <p:txBody>
          <a:bodyPr vert="horz" anchor="ctr"/>
          <a:lstStyle/>
          <a:p>
            <a:pPr algn="ctr"/>
            <a:r>
              <a:rPr lang="he-IL" sz="2800" dirty="0">
                <a:solidFill>
                  <a:srgbClr val="FFFFFF"/>
                </a:solidFill>
                <a:latin typeface="Abadi" panose="020B0604020104020204" pitchFamily="34" charset="0"/>
              </a:rPr>
              <a:t>הון אנושי</a:t>
            </a:r>
            <a:endParaRPr lang="en-US" sz="2800" b="0" dirty="0">
              <a:solidFill>
                <a:srgbClr val="FFFFFF"/>
              </a:solidFill>
              <a:cs typeface="+mn-cs"/>
            </a:endParaRPr>
          </a:p>
        </p:txBody>
      </p:sp>
      <p:graphicFrame>
        <p:nvGraphicFramePr>
          <p:cNvPr id="2" name="טבלה 2">
            <a:extLst>
              <a:ext uri="{FF2B5EF4-FFF2-40B4-BE49-F238E27FC236}">
                <a16:creationId xmlns:a16="http://schemas.microsoft.com/office/drawing/2014/main" id="{AE79F8C6-7CF0-4372-83CF-C900E152C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390532"/>
              </p:ext>
            </p:extLst>
          </p:nvPr>
        </p:nvGraphicFramePr>
        <p:xfrm>
          <a:off x="394422" y="1017469"/>
          <a:ext cx="11466255" cy="55778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66255">
                  <a:extLst>
                    <a:ext uri="{9D8B030D-6E8A-4147-A177-3AD203B41FA5}">
                      <a16:colId xmlns:a16="http://schemas.microsoft.com/office/drawing/2014/main" val="1282370565"/>
                    </a:ext>
                  </a:extLst>
                </a:gridCol>
              </a:tblGrid>
              <a:tr h="337937">
                <a:tc>
                  <a:txBody>
                    <a:bodyPr/>
                    <a:lstStyle/>
                    <a:p>
                      <a:pPr marL="0" marR="0" lvl="0" indent="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e-IL" b="1" dirty="0">
                          <a:solidFill>
                            <a:srgbClr val="11C6C6"/>
                          </a:solidFill>
                        </a:rPr>
                        <a:t>רופאות</a:t>
                      </a:r>
                      <a:r>
                        <a:rPr lang="he-IL" b="1" baseline="0" dirty="0">
                          <a:solidFill>
                            <a:srgbClr val="11C6C6"/>
                          </a:solidFill>
                        </a:rPr>
                        <a:t> ורופאים </a:t>
                      </a:r>
                      <a:r>
                        <a:rPr lang="he-IL" b="1" dirty="0">
                          <a:solidFill>
                            <a:srgbClr val="11C6C6"/>
                          </a:solidFill>
                        </a:rPr>
                        <a:t>:</a:t>
                      </a:r>
                    </a:p>
                    <a:p>
                      <a:pPr marL="285750" marR="0" lvl="0" indent="-285750" algn="r" defTabSz="914377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b="1" dirty="0">
                          <a:solidFill>
                            <a:srgbClr val="11C6C6"/>
                          </a:solidFill>
                        </a:rPr>
                        <a:t>הגדלת מספר הסטודנטים לרפואה בישראל – בשנת</a:t>
                      </a:r>
                      <a:r>
                        <a:rPr lang="he-IL" b="1" baseline="0" dirty="0">
                          <a:solidFill>
                            <a:srgbClr val="11C6C6"/>
                          </a:solidFill>
                        </a:rPr>
                        <a:t> 2025 יעלה מספרם ל1258</a:t>
                      </a:r>
                    </a:p>
                    <a:p>
                      <a:pPr marL="285750" marR="0" lvl="0" indent="-285750" algn="r" defTabSz="914377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b="1" baseline="0" dirty="0">
                          <a:solidFill>
                            <a:srgbClr val="11C6C6"/>
                          </a:solidFill>
                        </a:rPr>
                        <a:t>הקמת וועדה מייעצת לתכנון התמחויות</a:t>
                      </a:r>
                    </a:p>
                    <a:p>
                      <a:pPr marL="285750" marR="0" lvl="0" indent="-285750" algn="r" defTabSz="914377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b="1" baseline="0" dirty="0">
                          <a:solidFill>
                            <a:srgbClr val="11C6C6"/>
                          </a:solidFill>
                        </a:rPr>
                        <a:t>קליטת רופאים עולים מחו"ל</a:t>
                      </a:r>
                    </a:p>
                    <a:p>
                      <a:pPr marL="285750" marR="0" lvl="0" indent="-285750" algn="r" defTabSz="914377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b="1" baseline="0" dirty="0">
                          <a:solidFill>
                            <a:srgbClr val="11C6C6"/>
                          </a:solidFill>
                        </a:rPr>
                        <a:t>פיתוח מנהיגות רפואית בפריפריה</a:t>
                      </a:r>
                    </a:p>
                    <a:p>
                      <a:pPr marL="285750" marR="0" lvl="0" indent="-285750" algn="r" defTabSz="914377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b="1" baseline="0" dirty="0">
                          <a:solidFill>
                            <a:srgbClr val="11C6C6"/>
                          </a:solidFill>
                        </a:rPr>
                        <a:t>מתן ההלוואות ללימודים בחו"ל</a:t>
                      </a:r>
                    </a:p>
                    <a:p>
                      <a:pPr marL="0" marR="0" lvl="0" indent="0" algn="r" defTabSz="914377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e-IL" b="1" dirty="0">
                          <a:solidFill>
                            <a:srgbClr val="11C6C6"/>
                          </a:solidFill>
                        </a:rPr>
                        <a:t>התמחויות בקהילה – </a:t>
                      </a:r>
                      <a:r>
                        <a:rPr lang="he-IL" sz="1800" b="0" dirty="0">
                          <a:solidFill>
                            <a:srgbClr val="000000"/>
                          </a:solidFill>
                          <a:latin typeface="18"/>
                        </a:rPr>
                        <a:t>חובת התמחות 6 חודשים ב-6 מקצועות </a:t>
                      </a:r>
                      <a:r>
                        <a:rPr lang="he-IL" sz="1550" b="0" dirty="0">
                          <a:solidFill>
                            <a:srgbClr val="000000"/>
                          </a:solidFill>
                          <a:latin typeface="18"/>
                        </a:rPr>
                        <a:t>(פסיכיאטריה, גריאטריה, גניקולוגיה, ילדים, אורתופדיה, פסיכולוגיה של הילד)</a:t>
                      </a:r>
                      <a:endParaRPr lang="he-IL" sz="1550" b="0" dirty="0">
                        <a:solidFill>
                          <a:srgbClr val="11C6C6"/>
                        </a:solidFill>
                      </a:endParaRPr>
                    </a:p>
                    <a:p>
                      <a:pPr marL="0" marR="0" lvl="0" indent="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e-IL" sz="1400" b="1" dirty="0">
                        <a:solidFill>
                          <a:srgbClr val="11C6C6"/>
                        </a:solidFill>
                        <a:latin typeface="18"/>
                      </a:endParaRPr>
                    </a:p>
                    <a:p>
                      <a:pPr marL="0" marR="0" lvl="0" indent="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e-IL" b="1" dirty="0">
                          <a:solidFill>
                            <a:srgbClr val="11C6C6"/>
                          </a:solidFill>
                          <a:latin typeface="18"/>
                        </a:rPr>
                        <a:t>אחים ואחיות:</a:t>
                      </a:r>
                    </a:p>
                    <a:p>
                      <a:pPr marL="0" marR="0" lvl="0" indent="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e-IL" b="1" dirty="0">
                          <a:solidFill>
                            <a:srgbClr val="11C6C6"/>
                          </a:solidFill>
                          <a:latin typeface="18"/>
                        </a:rPr>
                        <a:t> הפעלת תכנית החומש 7-60-6 להגדלת מספר האחים והאחיות וקידום מומחיות</a:t>
                      </a:r>
                    </a:p>
                    <a:p>
                      <a:pPr marL="0" marR="0" lvl="0" indent="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e-IL" dirty="0">
                          <a:solidFill>
                            <a:srgbClr val="000000"/>
                          </a:solidFill>
                          <a:latin typeface="18"/>
                        </a:rPr>
                        <a:t>    7  אחים ואחיות ל-1000 נפש | על בסיסיים ל-60% | מומחיות ל-6%</a:t>
                      </a:r>
                    </a:p>
                    <a:p>
                      <a:pPr marL="0" marR="0" lvl="0" indent="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e-IL" b="1" baseline="0" dirty="0">
                        <a:solidFill>
                          <a:srgbClr val="11C6C6"/>
                        </a:solidFill>
                      </a:endParaRPr>
                    </a:p>
                    <a:p>
                      <a:pPr marL="285750" marR="0" lvl="0" indent="-28575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b="1" dirty="0">
                          <a:solidFill>
                            <a:srgbClr val="11C6C6"/>
                          </a:solidFill>
                          <a:latin typeface="18"/>
                        </a:rPr>
                        <a:t>התכנית הלאומית למניעת שחיקה בקרב עובדי משרד הבריאות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370093"/>
                  </a:ext>
                </a:extLst>
              </a:tr>
              <a:tr h="337937">
                <a:tc>
                  <a:txBody>
                    <a:bodyPr/>
                    <a:lstStyle/>
                    <a:p>
                      <a:pPr marL="285750" marR="0" lvl="0" indent="-28575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b="1" dirty="0">
                          <a:solidFill>
                            <a:srgbClr val="11C6C6"/>
                          </a:solidFill>
                        </a:rPr>
                        <a:t>תכנון והגדלת היצע כוח אדם במקצועות הבריאות  והסכם שכר </a:t>
                      </a:r>
                      <a:r>
                        <a:rPr lang="he-IL" dirty="0">
                          <a:solidFill>
                            <a:srgbClr val="000000"/>
                          </a:solidFill>
                        </a:rPr>
                        <a:t>פיזיותרפיה, ריפוי בעיסוק </a:t>
                      </a:r>
                      <a:r>
                        <a:rPr lang="he-IL" dirty="0" err="1">
                          <a:solidFill>
                            <a:srgbClr val="000000"/>
                          </a:solidFill>
                        </a:rPr>
                        <a:t>וקלינאות</a:t>
                      </a:r>
                      <a:r>
                        <a:rPr lang="he-IL" dirty="0">
                          <a:solidFill>
                            <a:srgbClr val="000000"/>
                          </a:solidFill>
                        </a:rPr>
                        <a:t> תקשורת.</a:t>
                      </a:r>
                      <a:endParaRPr lang="he-IL" sz="5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he-IL" sz="1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5758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b="1" dirty="0">
                          <a:solidFill>
                            <a:srgbClr val="11C6C6"/>
                          </a:solidFill>
                        </a:rPr>
                        <a:t>גיוס, שימור וטיפוח כוח האדם במרכז הלאומי לרפואה משפטית </a:t>
                      </a:r>
                    </a:p>
                    <a:p>
                      <a:pPr marL="285750" marR="0" lvl="0" indent="-28575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he-IL" b="1" dirty="0">
                        <a:solidFill>
                          <a:srgbClr val="11C6C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5911180"/>
                  </a:ext>
                </a:extLst>
              </a:tr>
            </a:tbl>
          </a:graphicData>
        </a:graphic>
      </p:graphicFrame>
      <p:sp>
        <p:nvSpPr>
          <p:cNvPr id="18" name="אליפסה 17">
            <a:extLst>
              <a:ext uri="{FF2B5EF4-FFF2-40B4-BE49-F238E27FC236}">
                <a16:creationId xmlns:a16="http://schemas.microsoft.com/office/drawing/2014/main" id="{96B85281-DCE8-4D18-8E0A-C70F85C34CFA}"/>
              </a:ext>
            </a:extLst>
          </p:cNvPr>
          <p:cNvSpPr/>
          <p:nvPr/>
        </p:nvSpPr>
        <p:spPr bwMode="gray">
          <a:xfrm>
            <a:off x="394422" y="-52227"/>
            <a:ext cx="915888" cy="915888"/>
          </a:xfrm>
          <a:prstGeom prst="ellipse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id="{116CF746-2DBD-4727-80B1-EFD88861014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68430" y="-78602"/>
            <a:ext cx="955259" cy="955259"/>
          </a:xfrm>
          <a:prstGeom prst="rect">
            <a:avLst/>
          </a:prstGeom>
        </p:spPr>
      </p:pic>
      <p:sp>
        <p:nvSpPr>
          <p:cNvPr id="24" name="Pie 6">
            <a:extLst>
              <a:ext uri="{FF2B5EF4-FFF2-40B4-BE49-F238E27FC236}">
                <a16:creationId xmlns:a16="http://schemas.microsoft.com/office/drawing/2014/main" id="{994D9C28-0D69-4DDC-B13F-30736DA1D94A}"/>
              </a:ext>
            </a:extLst>
          </p:cNvPr>
          <p:cNvSpPr/>
          <p:nvPr/>
        </p:nvSpPr>
        <p:spPr bwMode="gray">
          <a:xfrm rot="7200000">
            <a:off x="440833" y="2705"/>
            <a:ext cx="807122" cy="806860"/>
          </a:xfrm>
          <a:prstGeom prst="pie">
            <a:avLst>
              <a:gd name="adj1" fmla="val 3193747"/>
              <a:gd name="adj2" fmla="val 21457797"/>
            </a:avLst>
          </a:prstGeom>
          <a:gradFill flip="none" rotWithShape="1">
            <a:gsLst>
              <a:gs pos="0">
                <a:srgbClr val="041E42">
                  <a:alpha val="71629"/>
                </a:srgbClr>
              </a:gs>
              <a:gs pos="99000">
                <a:schemeClr val="accent4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 rtl="1">
              <a:lnSpc>
                <a:spcPct val="106000"/>
              </a:lnSpc>
              <a:defRPr/>
            </a:pPr>
            <a:endParaRPr lang="en-IL" sz="485" b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B67A3EE3-DA60-4323-8EF5-E603FD314034}"/>
              </a:ext>
            </a:extLst>
          </p:cNvPr>
          <p:cNvGrpSpPr/>
          <p:nvPr/>
        </p:nvGrpSpPr>
        <p:grpSpPr>
          <a:xfrm rot="2628695">
            <a:off x="368430" y="-64336"/>
            <a:ext cx="955259" cy="955259"/>
            <a:chOff x="-1616995" y="1983015"/>
            <a:chExt cx="3394667" cy="3394667"/>
          </a:xfrm>
        </p:grpSpPr>
        <p:pic>
          <p:nvPicPr>
            <p:cNvPr id="27" name="Picture 83">
              <a:extLst>
                <a:ext uri="{FF2B5EF4-FFF2-40B4-BE49-F238E27FC236}">
                  <a16:creationId xmlns:a16="http://schemas.microsoft.com/office/drawing/2014/main" id="{4A01453B-5E04-48DA-AF58-A309A43F8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 rot="19328360">
              <a:off x="-1616995" y="1983015"/>
              <a:ext cx="3394667" cy="3394667"/>
            </a:xfrm>
            <a:prstGeom prst="rect">
              <a:avLst/>
            </a:prstGeom>
          </p:spPr>
        </p:pic>
        <p:sp>
          <p:nvSpPr>
            <p:cNvPr id="28" name="Pie 6">
              <a:extLst>
                <a:ext uri="{FF2B5EF4-FFF2-40B4-BE49-F238E27FC236}">
                  <a16:creationId xmlns:a16="http://schemas.microsoft.com/office/drawing/2014/main" id="{B28D4996-195F-4074-BBF2-44C6BA0DB0F2}"/>
                </a:ext>
              </a:extLst>
            </p:cNvPr>
            <p:cNvSpPr/>
            <p:nvPr/>
          </p:nvSpPr>
          <p:spPr bwMode="gray">
            <a:xfrm rot="19870262">
              <a:off x="-1358232" y="2164066"/>
              <a:ext cx="2897233" cy="2992374"/>
            </a:xfrm>
            <a:prstGeom prst="pie">
              <a:avLst>
                <a:gd name="adj1" fmla="val 3236084"/>
                <a:gd name="adj2" fmla="val 21544049"/>
              </a:avLst>
            </a:prstGeom>
            <a:gradFill flip="none" rotWithShape="1">
              <a:gsLst>
                <a:gs pos="0">
                  <a:srgbClr val="041E42">
                    <a:alpha val="71629"/>
                  </a:srgbClr>
                </a:gs>
                <a:gs pos="99000">
                  <a:schemeClr val="accent4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IL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388042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88B6A-C0A2-D20C-D68E-EB29A6E8A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49A2570-C422-E239-41E7-3C4AEE6C18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723177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9A2570-C422-E239-41E7-3C4AEE6C1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3177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מלבן 18">
            <a:extLst>
              <a:ext uri="{FF2B5EF4-FFF2-40B4-BE49-F238E27FC236}">
                <a16:creationId xmlns:a16="http://schemas.microsoft.com/office/drawing/2014/main" id="{E54F8D36-52E6-927E-0095-B109FF062636}"/>
              </a:ext>
            </a:extLst>
          </p:cNvPr>
          <p:cNvSpPr/>
          <p:nvPr/>
        </p:nvSpPr>
        <p:spPr bwMode="gray">
          <a:xfrm>
            <a:off x="0" y="30480"/>
            <a:ext cx="12202160" cy="811434"/>
          </a:xfrm>
          <a:prstGeom prst="rect">
            <a:avLst/>
          </a:prstGeom>
          <a:gradFill>
            <a:gsLst>
              <a:gs pos="0">
                <a:srgbClr val="001035"/>
              </a:gs>
              <a:gs pos="99000">
                <a:srgbClr val="000000"/>
              </a:gs>
            </a:gsLst>
            <a:path path="circle">
              <a:fillToRect l="50000" t="50000" r="50000" b="50000"/>
            </a:path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DA8D9C4A-9C63-6427-6C98-644161F335BF}"/>
              </a:ext>
            </a:extLst>
          </p:cNvPr>
          <p:cNvSpPr/>
          <p:nvPr/>
        </p:nvSpPr>
        <p:spPr bwMode="gray">
          <a:xfrm>
            <a:off x="394422" y="-52227"/>
            <a:ext cx="915888" cy="915888"/>
          </a:xfrm>
          <a:prstGeom prst="ellipse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170C1BD0-D8B1-C687-5EEC-803FFDCE8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986" y="40126"/>
            <a:ext cx="9796289" cy="811433"/>
          </a:xfrm>
        </p:spPr>
        <p:txBody>
          <a:bodyPr vert="horz" anchor="ctr"/>
          <a:lstStyle/>
          <a:p>
            <a:pPr algn="ctr"/>
            <a:r>
              <a:rPr lang="he-IL" sz="2800" dirty="0">
                <a:solidFill>
                  <a:srgbClr val="FFFFFF"/>
                </a:solidFill>
                <a:latin typeface="Abadi" panose="020B0604020104020204" pitchFamily="34" charset="0"/>
              </a:rPr>
              <a:t>הון אנושי</a:t>
            </a:r>
            <a:endParaRPr lang="en-US" sz="2800" b="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3" name="אליפסה 52">
            <a:extLst>
              <a:ext uri="{FF2B5EF4-FFF2-40B4-BE49-F238E27FC236}">
                <a16:creationId xmlns:a16="http://schemas.microsoft.com/office/drawing/2014/main" id="{876A421B-E7C9-4D8D-A4D2-4036DB387400}"/>
              </a:ext>
            </a:extLst>
          </p:cNvPr>
          <p:cNvSpPr/>
          <p:nvPr/>
        </p:nvSpPr>
        <p:spPr bwMode="gray">
          <a:xfrm>
            <a:off x="394422" y="-52227"/>
            <a:ext cx="915888" cy="915888"/>
          </a:xfrm>
          <a:prstGeom prst="ellipse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pic>
        <p:nvPicPr>
          <p:cNvPr id="54" name="Picture 8">
            <a:extLst>
              <a:ext uri="{FF2B5EF4-FFF2-40B4-BE49-F238E27FC236}">
                <a16:creationId xmlns:a16="http://schemas.microsoft.com/office/drawing/2014/main" id="{F47178C6-D32C-40C8-B472-8FC49FDE800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68430" y="-78602"/>
            <a:ext cx="955259" cy="955259"/>
          </a:xfrm>
          <a:prstGeom prst="rect">
            <a:avLst/>
          </a:prstGeom>
        </p:spPr>
      </p:pic>
      <p:sp>
        <p:nvSpPr>
          <p:cNvPr id="55" name="Pie 6">
            <a:extLst>
              <a:ext uri="{FF2B5EF4-FFF2-40B4-BE49-F238E27FC236}">
                <a16:creationId xmlns:a16="http://schemas.microsoft.com/office/drawing/2014/main" id="{484C7501-C282-4B66-B358-D808518FE39F}"/>
              </a:ext>
            </a:extLst>
          </p:cNvPr>
          <p:cNvSpPr/>
          <p:nvPr/>
        </p:nvSpPr>
        <p:spPr bwMode="gray">
          <a:xfrm rot="7200000">
            <a:off x="440833" y="2705"/>
            <a:ext cx="807122" cy="806860"/>
          </a:xfrm>
          <a:prstGeom prst="pie">
            <a:avLst>
              <a:gd name="adj1" fmla="val 3193747"/>
              <a:gd name="adj2" fmla="val 21457797"/>
            </a:avLst>
          </a:prstGeom>
          <a:gradFill flip="none" rotWithShape="1">
            <a:gsLst>
              <a:gs pos="0">
                <a:srgbClr val="041E42">
                  <a:alpha val="71629"/>
                </a:srgbClr>
              </a:gs>
              <a:gs pos="99000">
                <a:schemeClr val="accent4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 rtl="1">
              <a:lnSpc>
                <a:spcPct val="106000"/>
              </a:lnSpc>
              <a:defRPr/>
            </a:pPr>
            <a:endParaRPr lang="en-IL" sz="485" b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67AC2289-03FA-4730-AC77-7E63694C7C6F}"/>
              </a:ext>
            </a:extLst>
          </p:cNvPr>
          <p:cNvGrpSpPr/>
          <p:nvPr/>
        </p:nvGrpSpPr>
        <p:grpSpPr>
          <a:xfrm rot="2628695">
            <a:off x="368430" y="-64336"/>
            <a:ext cx="955259" cy="955259"/>
            <a:chOff x="-1616995" y="1983015"/>
            <a:chExt cx="3394667" cy="3394667"/>
          </a:xfrm>
        </p:grpSpPr>
        <p:pic>
          <p:nvPicPr>
            <p:cNvPr id="57" name="Picture 83">
              <a:extLst>
                <a:ext uri="{FF2B5EF4-FFF2-40B4-BE49-F238E27FC236}">
                  <a16:creationId xmlns:a16="http://schemas.microsoft.com/office/drawing/2014/main" id="{D4A2BB14-2466-4039-8ECB-28076A6C8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 rot="19328360">
              <a:off x="-1616995" y="1983015"/>
              <a:ext cx="3394667" cy="3394667"/>
            </a:xfrm>
            <a:prstGeom prst="rect">
              <a:avLst/>
            </a:prstGeom>
          </p:spPr>
        </p:pic>
        <p:sp>
          <p:nvSpPr>
            <p:cNvPr id="58" name="Pie 6">
              <a:extLst>
                <a:ext uri="{FF2B5EF4-FFF2-40B4-BE49-F238E27FC236}">
                  <a16:creationId xmlns:a16="http://schemas.microsoft.com/office/drawing/2014/main" id="{5EDE52E5-0375-4F53-B259-7107A005A7AF}"/>
                </a:ext>
              </a:extLst>
            </p:cNvPr>
            <p:cNvSpPr/>
            <p:nvPr/>
          </p:nvSpPr>
          <p:spPr bwMode="gray">
            <a:xfrm rot="19870262">
              <a:off x="-1358232" y="2164066"/>
              <a:ext cx="2897233" cy="2992374"/>
            </a:xfrm>
            <a:prstGeom prst="pie">
              <a:avLst>
                <a:gd name="adj1" fmla="val 3236084"/>
                <a:gd name="adj2" fmla="val 21544049"/>
              </a:avLst>
            </a:prstGeom>
            <a:gradFill flip="none" rotWithShape="1">
              <a:gsLst>
                <a:gs pos="0">
                  <a:srgbClr val="041E42">
                    <a:alpha val="71629"/>
                  </a:srgbClr>
                </a:gs>
                <a:gs pos="99000">
                  <a:schemeClr val="accent4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IL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59" name="אליפסה 58">
            <a:extLst>
              <a:ext uri="{FF2B5EF4-FFF2-40B4-BE49-F238E27FC236}">
                <a16:creationId xmlns:a16="http://schemas.microsoft.com/office/drawing/2014/main" id="{CAFAB8D5-0D3E-4095-B4C8-45F9090DA445}"/>
              </a:ext>
            </a:extLst>
          </p:cNvPr>
          <p:cNvSpPr/>
          <p:nvPr/>
        </p:nvSpPr>
        <p:spPr bwMode="gray">
          <a:xfrm>
            <a:off x="-6412778" y="4379447"/>
            <a:ext cx="915888" cy="915888"/>
          </a:xfrm>
          <a:prstGeom prst="ellipse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sp>
        <p:nvSpPr>
          <p:cNvPr id="60" name="אליפסה 59">
            <a:extLst>
              <a:ext uri="{FF2B5EF4-FFF2-40B4-BE49-F238E27FC236}">
                <a16:creationId xmlns:a16="http://schemas.microsoft.com/office/drawing/2014/main" id="{2853827B-68BB-4198-8D49-373D31757D1C}"/>
              </a:ext>
            </a:extLst>
          </p:cNvPr>
          <p:cNvSpPr/>
          <p:nvPr/>
        </p:nvSpPr>
        <p:spPr bwMode="gray">
          <a:xfrm>
            <a:off x="-6412778" y="4379447"/>
            <a:ext cx="915888" cy="915888"/>
          </a:xfrm>
          <a:prstGeom prst="ellipse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pic>
        <p:nvPicPr>
          <p:cNvPr id="61" name="Picture 8">
            <a:extLst>
              <a:ext uri="{FF2B5EF4-FFF2-40B4-BE49-F238E27FC236}">
                <a16:creationId xmlns:a16="http://schemas.microsoft.com/office/drawing/2014/main" id="{1F6A278A-3934-4D2D-9DD5-703A554E04F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-6438770" y="4353072"/>
            <a:ext cx="955259" cy="955259"/>
          </a:xfrm>
          <a:prstGeom prst="rect">
            <a:avLst/>
          </a:prstGeom>
        </p:spPr>
      </p:pic>
      <p:sp>
        <p:nvSpPr>
          <p:cNvPr id="62" name="Pie 6">
            <a:extLst>
              <a:ext uri="{FF2B5EF4-FFF2-40B4-BE49-F238E27FC236}">
                <a16:creationId xmlns:a16="http://schemas.microsoft.com/office/drawing/2014/main" id="{24E1E116-3E51-4517-BB46-338A6E6E79F6}"/>
              </a:ext>
            </a:extLst>
          </p:cNvPr>
          <p:cNvSpPr/>
          <p:nvPr/>
        </p:nvSpPr>
        <p:spPr bwMode="gray">
          <a:xfrm rot="7200000">
            <a:off x="-6366367" y="4434379"/>
            <a:ext cx="807122" cy="806860"/>
          </a:xfrm>
          <a:prstGeom prst="pie">
            <a:avLst>
              <a:gd name="adj1" fmla="val 3193747"/>
              <a:gd name="adj2" fmla="val 21457797"/>
            </a:avLst>
          </a:prstGeom>
          <a:gradFill flip="none" rotWithShape="1">
            <a:gsLst>
              <a:gs pos="0">
                <a:srgbClr val="041E42">
                  <a:alpha val="71629"/>
                </a:srgbClr>
              </a:gs>
              <a:gs pos="99000">
                <a:schemeClr val="accent4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 rtl="1">
              <a:lnSpc>
                <a:spcPct val="106000"/>
              </a:lnSpc>
              <a:defRPr/>
            </a:pPr>
            <a:endParaRPr lang="en-IL" sz="485" b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63" name="קבוצה 62">
            <a:extLst>
              <a:ext uri="{FF2B5EF4-FFF2-40B4-BE49-F238E27FC236}">
                <a16:creationId xmlns:a16="http://schemas.microsoft.com/office/drawing/2014/main" id="{4D905DD8-B2EB-458F-85EA-AA52920F6645}"/>
              </a:ext>
            </a:extLst>
          </p:cNvPr>
          <p:cNvGrpSpPr/>
          <p:nvPr/>
        </p:nvGrpSpPr>
        <p:grpSpPr>
          <a:xfrm rot="2628695">
            <a:off x="-6438770" y="4367338"/>
            <a:ext cx="955259" cy="955259"/>
            <a:chOff x="-1616995" y="1983015"/>
            <a:chExt cx="3394667" cy="3394667"/>
          </a:xfrm>
        </p:grpSpPr>
        <p:pic>
          <p:nvPicPr>
            <p:cNvPr id="64" name="Picture 83">
              <a:extLst>
                <a:ext uri="{FF2B5EF4-FFF2-40B4-BE49-F238E27FC236}">
                  <a16:creationId xmlns:a16="http://schemas.microsoft.com/office/drawing/2014/main" id="{AECB8A73-B8D0-49B3-80C3-4DAD608DA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 rot="19328360">
              <a:off x="-1616995" y="1983015"/>
              <a:ext cx="3394667" cy="3394667"/>
            </a:xfrm>
            <a:prstGeom prst="rect">
              <a:avLst/>
            </a:prstGeom>
          </p:spPr>
        </p:pic>
        <p:sp>
          <p:nvSpPr>
            <p:cNvPr id="65" name="Pie 6">
              <a:extLst>
                <a:ext uri="{FF2B5EF4-FFF2-40B4-BE49-F238E27FC236}">
                  <a16:creationId xmlns:a16="http://schemas.microsoft.com/office/drawing/2014/main" id="{AF0342D7-AEDA-46E8-90A6-B8B7611CAF65}"/>
                </a:ext>
              </a:extLst>
            </p:cNvPr>
            <p:cNvSpPr/>
            <p:nvPr/>
          </p:nvSpPr>
          <p:spPr bwMode="gray">
            <a:xfrm rot="19870262">
              <a:off x="-1358232" y="2164066"/>
              <a:ext cx="2897233" cy="2992374"/>
            </a:xfrm>
            <a:prstGeom prst="pie">
              <a:avLst>
                <a:gd name="adj1" fmla="val 3236084"/>
                <a:gd name="adj2" fmla="val 21544049"/>
              </a:avLst>
            </a:prstGeom>
            <a:gradFill flip="none" rotWithShape="1">
              <a:gsLst>
                <a:gs pos="0">
                  <a:srgbClr val="041E42">
                    <a:alpha val="71629"/>
                  </a:srgbClr>
                </a:gs>
                <a:gs pos="99000">
                  <a:schemeClr val="accent4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IL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pic>
        <p:nvPicPr>
          <p:cNvPr id="9" name="תמונה 8">
            <a:extLst>
              <a:ext uri="{FF2B5EF4-FFF2-40B4-BE49-F238E27FC236}">
                <a16:creationId xmlns:a16="http://schemas.microsoft.com/office/drawing/2014/main" id="{02B8FE4D-765D-4098-AAA1-DE6B9293C1E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899698" y="876657"/>
            <a:ext cx="5155563" cy="5155563"/>
          </a:xfrm>
          <a:prstGeom prst="rect">
            <a:avLst/>
          </a:prstGeom>
        </p:spPr>
      </p:pic>
      <p:graphicFrame>
        <p:nvGraphicFramePr>
          <p:cNvPr id="69" name="Table 27">
            <a:extLst>
              <a:ext uri="{FF2B5EF4-FFF2-40B4-BE49-F238E27FC236}">
                <a16:creationId xmlns:a16="http://schemas.microsoft.com/office/drawing/2014/main" id="{55D6E240-C4DB-4BA5-9D68-7F288E90B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800923"/>
              </p:ext>
            </p:extLst>
          </p:nvPr>
        </p:nvGraphicFramePr>
        <p:xfrm>
          <a:off x="914400" y="1378766"/>
          <a:ext cx="10099673" cy="414391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09783">
                  <a:extLst>
                    <a:ext uri="{9D8B030D-6E8A-4147-A177-3AD203B41FA5}">
                      <a16:colId xmlns:a16="http://schemas.microsoft.com/office/drawing/2014/main" val="2087781763"/>
                    </a:ext>
                  </a:extLst>
                </a:gridCol>
                <a:gridCol w="1309783">
                  <a:extLst>
                    <a:ext uri="{9D8B030D-6E8A-4147-A177-3AD203B41FA5}">
                      <a16:colId xmlns:a16="http://schemas.microsoft.com/office/drawing/2014/main" val="3928051134"/>
                    </a:ext>
                  </a:extLst>
                </a:gridCol>
                <a:gridCol w="1567911">
                  <a:extLst>
                    <a:ext uri="{9D8B030D-6E8A-4147-A177-3AD203B41FA5}">
                      <a16:colId xmlns:a16="http://schemas.microsoft.com/office/drawing/2014/main" val="2434277065"/>
                    </a:ext>
                  </a:extLst>
                </a:gridCol>
                <a:gridCol w="5912196">
                  <a:extLst>
                    <a:ext uri="{9D8B030D-6E8A-4147-A177-3AD203B41FA5}">
                      <a16:colId xmlns:a16="http://schemas.microsoft.com/office/drawing/2014/main" val="2375142994"/>
                    </a:ext>
                  </a:extLst>
                </a:gridCol>
              </a:tblGrid>
              <a:tr h="693638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  <a:latin typeface="+mj-lt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chemeClr val="accent4"/>
                          </a:solidFill>
                          <a:latin typeface="+mj-lt"/>
                          <a:cs typeface="+mj-cs"/>
                        </a:rPr>
                        <a:t>יעד לשנת 2025</a:t>
                      </a:r>
                      <a:endParaRPr lang="en-US" dirty="0">
                        <a:solidFill>
                          <a:schemeClr val="accent4"/>
                        </a:solidFill>
                        <a:latin typeface="+mj-lt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chemeClr val="accent4"/>
                          </a:solidFill>
                          <a:latin typeface="+mj-lt"/>
                          <a:cs typeface="+mj-cs"/>
                        </a:rPr>
                        <a:t>ערך לשנת 2024</a:t>
                      </a:r>
                      <a:endParaRPr lang="en-US" dirty="0">
                        <a:solidFill>
                          <a:schemeClr val="accent4"/>
                        </a:solidFill>
                        <a:latin typeface="+mj-lt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dirty="0">
                          <a:solidFill>
                            <a:schemeClr val="accent4"/>
                          </a:solidFill>
                          <a:latin typeface="+mj-lt"/>
                          <a:cs typeface="+mj-cs"/>
                        </a:rPr>
                        <a:t>מדד</a:t>
                      </a:r>
                      <a:endParaRPr lang="en-US" dirty="0">
                        <a:solidFill>
                          <a:schemeClr val="accent4"/>
                        </a:solidFill>
                        <a:latin typeface="+mj-lt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804019"/>
                  </a:ext>
                </a:extLst>
              </a:tr>
              <a:tr h="414471"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▲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1,258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1,140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  <a:sym typeface="Open Sans Hebrew" panose="00000500000000000000" pitchFamily="2" charset="-79"/>
                        </a:rPr>
                        <a:t>סטודנטים שהחלו לימודי רפואה בישראל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181915"/>
                  </a:ext>
                </a:extLst>
              </a:tr>
              <a:tr h="414471"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6.9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6.9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אחיות לאלף נפש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337739"/>
                  </a:ext>
                </a:extLst>
              </a:tr>
              <a:tr h="344136"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1,030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770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אחיות ואחים מומחים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286605"/>
                  </a:ext>
                </a:extLst>
              </a:tr>
              <a:tr h="344136"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Open Sans Hebrew"/>
                        </a:rPr>
                        <a:t>▲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Open Sans Hebr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3,500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3,431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סטודנטים ללימודי אחיוּת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234566"/>
                  </a:ext>
                </a:extLst>
              </a:tr>
              <a:tr h="598881"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Open Sans Hebrew"/>
                        </a:rPr>
                        <a:t>▲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Open Sans Hebr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1,057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961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סטודנטים שהתחילו ללמוד את אחד ממקצועות הבריאות – פיזיותרפיה, </a:t>
                      </a:r>
                      <a:r>
                        <a:rPr lang="he-IL" sz="1800" b="1" kern="1200" dirty="0" err="1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קלינאות</a:t>
                      </a:r>
                      <a:r>
                        <a:rPr lang="he-IL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 תקשורת וריפוי בעיסוק.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877123"/>
                  </a:ext>
                </a:extLst>
              </a:tr>
              <a:tr h="467475"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Open Sans Hebrew"/>
                        </a:rPr>
                        <a:t>▲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Open Sans Hebre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2.599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2.475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עוסקים במקצועות הבריאות לאלף נפש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447170"/>
                  </a:ext>
                </a:extLst>
              </a:tr>
              <a:tr h="73304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3.2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3.4 (2021)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ציון מערכת הבריאות במדד השחיקה</a:t>
                      </a: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431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64547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88B6A-C0A2-D20C-D68E-EB29A6E8A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49A2570-C422-E239-41E7-3C4AEE6C18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723177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9A2570-C422-E239-41E7-3C4AEE6C1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3177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מלבן 18">
            <a:extLst>
              <a:ext uri="{FF2B5EF4-FFF2-40B4-BE49-F238E27FC236}">
                <a16:creationId xmlns:a16="http://schemas.microsoft.com/office/drawing/2014/main" id="{E54F8D36-52E6-927E-0095-B109FF062636}"/>
              </a:ext>
            </a:extLst>
          </p:cNvPr>
          <p:cNvSpPr/>
          <p:nvPr/>
        </p:nvSpPr>
        <p:spPr bwMode="gray">
          <a:xfrm>
            <a:off x="0" y="30480"/>
            <a:ext cx="12202160" cy="811434"/>
          </a:xfrm>
          <a:prstGeom prst="rect">
            <a:avLst/>
          </a:prstGeom>
          <a:gradFill>
            <a:gsLst>
              <a:gs pos="0">
                <a:srgbClr val="001035"/>
              </a:gs>
              <a:gs pos="99000">
                <a:srgbClr val="000000"/>
              </a:gs>
            </a:gsLst>
            <a:path path="circle">
              <a:fillToRect l="50000" t="50000" r="50000" b="50000"/>
            </a:path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170C1BD0-D8B1-C687-5EEC-803FFDCE8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126"/>
            <a:ext cx="12091275" cy="811433"/>
          </a:xfrm>
        </p:spPr>
        <p:txBody>
          <a:bodyPr vert="horz" anchor="ctr"/>
          <a:lstStyle/>
          <a:p>
            <a:pPr algn="ctr"/>
            <a:r>
              <a:rPr lang="he-IL" sz="2800" dirty="0">
                <a:solidFill>
                  <a:srgbClr val="FFFFFF"/>
                </a:solidFill>
                <a:latin typeface="Abadi" panose="020B0604020104020204" pitchFamily="34" charset="0"/>
              </a:rPr>
              <a:t>האצה טכנולוגית וקידום המשק</a:t>
            </a:r>
            <a:endParaRPr lang="en-US" sz="2800" b="0" dirty="0">
              <a:solidFill>
                <a:srgbClr val="FFFFFF"/>
              </a:solidFill>
              <a:cs typeface="+mn-cs"/>
            </a:endParaRPr>
          </a:p>
        </p:txBody>
      </p:sp>
      <p:graphicFrame>
        <p:nvGraphicFramePr>
          <p:cNvPr id="26" name="טבלה 2">
            <a:extLst>
              <a:ext uri="{FF2B5EF4-FFF2-40B4-BE49-F238E27FC236}">
                <a16:creationId xmlns:a16="http://schemas.microsoft.com/office/drawing/2014/main" id="{51BA7B75-1651-4E68-849F-42D648CAF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846493"/>
              </p:ext>
            </p:extLst>
          </p:nvPr>
        </p:nvGraphicFramePr>
        <p:xfrm>
          <a:off x="3007285" y="1905512"/>
          <a:ext cx="8598348" cy="338717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598348">
                  <a:extLst>
                    <a:ext uri="{9D8B030D-6E8A-4147-A177-3AD203B41FA5}">
                      <a16:colId xmlns:a16="http://schemas.microsoft.com/office/drawing/2014/main" val="1282370565"/>
                    </a:ext>
                  </a:extLst>
                </a:gridCol>
              </a:tblGrid>
              <a:tr h="653178">
                <a:tc>
                  <a:txBody>
                    <a:bodyPr/>
                    <a:lstStyle/>
                    <a:p>
                      <a:pPr marL="285750" marR="0" lvl="0" indent="-285750" algn="r" defTabSz="914377" rtl="1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b="1" dirty="0">
                          <a:solidFill>
                            <a:srgbClr val="A35EF2"/>
                          </a:solidFill>
                          <a:latin typeface="Calibri" panose="020F0502020204030204" pitchFamily="34" charset="0"/>
                          <a:cs typeface="+mn-cs"/>
                        </a:rPr>
                        <a:t>רפורמה ברישוי עסקים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370093"/>
                  </a:ext>
                </a:extLst>
              </a:tr>
              <a:tr h="197322">
                <a:tc>
                  <a:txBody>
                    <a:bodyPr/>
                    <a:lstStyle/>
                    <a:p>
                      <a:pPr marL="285750" indent="-285750" algn="r">
                        <a:lnSpc>
                          <a:spcPct val="106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b="1" dirty="0">
                          <a:solidFill>
                            <a:srgbClr val="A35EF2"/>
                          </a:solidFill>
                          <a:latin typeface="Calibri" panose="020F0502020204030204" pitchFamily="34" charset="0"/>
                          <a:cs typeface="+mn-cs"/>
                        </a:rPr>
                        <a:t>המשך</a:t>
                      </a:r>
                      <a:r>
                        <a:rPr lang="he-IL" b="1" baseline="0" dirty="0">
                          <a:solidFill>
                            <a:srgbClr val="A35EF2"/>
                          </a:solidFill>
                          <a:latin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b="1" dirty="0">
                          <a:solidFill>
                            <a:srgbClr val="A35EF2"/>
                          </a:solidFill>
                          <a:latin typeface="Calibri" panose="020F0502020204030204" pitchFamily="34" charset="0"/>
                          <a:cs typeface="+mn-cs"/>
                        </a:rPr>
                        <a:t>הרפורמה במזון ותמרוקים</a:t>
                      </a:r>
                    </a:p>
                    <a:p>
                      <a:pPr marL="285750" indent="-285750" algn="r">
                        <a:lnSpc>
                          <a:spcPct val="106000"/>
                        </a:lnSpc>
                        <a:buFont typeface="Arial" panose="020B0604020202020204" pitchFamily="34" charset="0"/>
                        <a:buChar char="•"/>
                      </a:pPr>
                      <a:endParaRPr lang="he-IL" b="1" dirty="0">
                        <a:solidFill>
                          <a:srgbClr val="A35EF2"/>
                        </a:solidFill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5758521"/>
                  </a:ext>
                </a:extLst>
              </a:tr>
              <a:tr h="197322">
                <a:tc>
                  <a:txBody>
                    <a:bodyPr/>
                    <a:lstStyle/>
                    <a:p>
                      <a:pPr marL="285750" indent="-285750" algn="r">
                        <a:lnSpc>
                          <a:spcPct val="106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b="1" dirty="0">
                          <a:solidFill>
                            <a:srgbClr val="A35EF2"/>
                          </a:solidFill>
                          <a:latin typeface="Calibri" panose="020F0502020204030204" pitchFamily="34" charset="0"/>
                          <a:cs typeface="+mn-cs"/>
                        </a:rPr>
                        <a:t>רפורמה בניסויים קליניים</a:t>
                      </a:r>
                      <a:endParaRPr lang="he-IL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+mn-cs"/>
                      </a:endParaRPr>
                    </a:p>
                    <a:p>
                      <a:pPr marL="285750" lvl="0" indent="-285750" algn="r" defTabSz="685800" rtl="1">
                        <a:buFont typeface="Arial" panose="020B0604020202020204" pitchFamily="34" charset="0"/>
                        <a:buChar char="•"/>
                        <a:defRPr/>
                      </a:pPr>
                      <a:endParaRPr lang="he-IL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2551757"/>
                  </a:ext>
                </a:extLst>
              </a:tr>
              <a:tr h="197322">
                <a:tc>
                  <a:txBody>
                    <a:bodyPr/>
                    <a:lstStyle/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sz="1800" b="1" kern="1200" dirty="0">
                          <a:solidFill>
                            <a:srgbClr val="A35EF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גיבוש תכנית לאומית לשימוש מושכל ב- </a:t>
                      </a:r>
                      <a:r>
                        <a:rPr lang="en-US" sz="1800" b="1" kern="1200" dirty="0">
                          <a:solidFill>
                            <a:srgbClr val="A35EF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AI</a:t>
                      </a:r>
                      <a:r>
                        <a:rPr lang="he-IL" sz="1800" b="1" kern="1200" dirty="0">
                          <a:solidFill>
                            <a:srgbClr val="A35EF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בתחום הבריאות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endParaRPr lang="en-US" sz="1800" b="1" kern="1200" dirty="0">
                        <a:solidFill>
                          <a:srgbClr val="A35EF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7512695"/>
                  </a:ext>
                </a:extLst>
              </a:tr>
              <a:tr h="197322">
                <a:tc>
                  <a:txBody>
                    <a:bodyPr/>
                    <a:lstStyle/>
                    <a:p>
                      <a:pPr marL="0" marR="0" lvl="0" indent="0" algn="r" fontAlgn="auto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e-IL" sz="1800" b="1" kern="1200" dirty="0">
                        <a:solidFill>
                          <a:srgbClr val="A35EF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9118824"/>
                  </a:ext>
                </a:extLst>
              </a:tr>
              <a:tr h="197322">
                <a:tc>
                  <a:txBody>
                    <a:bodyPr/>
                    <a:lstStyle/>
                    <a:p>
                      <a:pPr marL="285750" marR="0" lvl="0" indent="-285750" algn="r" fontAlgn="auto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he-IL" sz="1800" b="1" kern="1200" dirty="0">
                        <a:solidFill>
                          <a:srgbClr val="A35EF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803495"/>
                  </a:ext>
                </a:extLst>
              </a:tr>
            </a:tbl>
          </a:graphicData>
        </a:graphic>
      </p:graphicFrame>
      <p:sp>
        <p:nvSpPr>
          <p:cNvPr id="28" name="אליפסה 27">
            <a:extLst>
              <a:ext uri="{FF2B5EF4-FFF2-40B4-BE49-F238E27FC236}">
                <a16:creationId xmlns:a16="http://schemas.microsoft.com/office/drawing/2014/main" id="{E2135AFA-32E2-4F07-8E75-353401E44709}"/>
              </a:ext>
            </a:extLst>
          </p:cNvPr>
          <p:cNvSpPr/>
          <p:nvPr/>
        </p:nvSpPr>
        <p:spPr bwMode="gray">
          <a:xfrm>
            <a:off x="394422" y="-52227"/>
            <a:ext cx="915888" cy="915888"/>
          </a:xfrm>
          <a:prstGeom prst="ellipse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4D5A538A-2817-49CA-8E13-1E678FA0BE8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68430" y="-78602"/>
            <a:ext cx="955259" cy="955259"/>
          </a:xfrm>
          <a:prstGeom prst="rect">
            <a:avLst/>
          </a:prstGeom>
        </p:spPr>
      </p:pic>
      <p:sp>
        <p:nvSpPr>
          <p:cNvPr id="31" name="Pie 6">
            <a:extLst>
              <a:ext uri="{FF2B5EF4-FFF2-40B4-BE49-F238E27FC236}">
                <a16:creationId xmlns:a16="http://schemas.microsoft.com/office/drawing/2014/main" id="{20B05441-B8DA-4706-9628-E9E33A4ADB61}"/>
              </a:ext>
            </a:extLst>
          </p:cNvPr>
          <p:cNvSpPr/>
          <p:nvPr/>
        </p:nvSpPr>
        <p:spPr bwMode="gray">
          <a:xfrm rot="7200000">
            <a:off x="440833" y="2705"/>
            <a:ext cx="807122" cy="806860"/>
          </a:xfrm>
          <a:prstGeom prst="pie">
            <a:avLst>
              <a:gd name="adj1" fmla="val 10815400"/>
              <a:gd name="adj2" fmla="val 7141173"/>
            </a:avLst>
          </a:prstGeom>
          <a:gradFill flip="none" rotWithShape="1">
            <a:gsLst>
              <a:gs pos="0">
                <a:srgbClr val="041E42">
                  <a:alpha val="71629"/>
                </a:srgbClr>
              </a:gs>
              <a:gs pos="99000">
                <a:schemeClr val="accent4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 rtl="1">
              <a:lnSpc>
                <a:spcPct val="106000"/>
              </a:lnSpc>
              <a:defRPr/>
            </a:pPr>
            <a:endParaRPr lang="en-IL" sz="485" b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כותרת 1">
            <a:extLst>
              <a:ext uri="{FF2B5EF4-FFF2-40B4-BE49-F238E27FC236}">
                <a16:creationId xmlns:a16="http://schemas.microsoft.com/office/drawing/2014/main" id="{5400D732-72F6-4CB2-9D80-9B976C22554F}"/>
              </a:ext>
            </a:extLst>
          </p:cNvPr>
          <p:cNvSpPr txBox="1">
            <a:spLocks/>
          </p:cNvSpPr>
          <p:nvPr/>
        </p:nvSpPr>
        <p:spPr bwMode="gray">
          <a:xfrm>
            <a:off x="0" y="931476"/>
            <a:ext cx="12191999" cy="811433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r" defTabSz="914377" rtl="1" eaLnBrk="1" latinLnBrk="0" hangingPunct="1">
              <a:spcBef>
                <a:spcPct val="0"/>
              </a:spcBef>
              <a:buNone/>
              <a:defRPr sz="1662" b="1" kern="1200" baseline="0">
                <a:solidFill>
                  <a:srgbClr val="000E2E"/>
                </a:solidFill>
                <a:latin typeface="+mj-lt"/>
                <a:ea typeface="+mj-ea"/>
                <a:cs typeface="+mj-cs"/>
                <a:sym typeface="Open Sans Hebrew" panose="00000500000000000000" pitchFamily="2" charset="-79"/>
              </a:defRPr>
            </a:lvl1pPr>
          </a:lstStyle>
          <a:p>
            <a:pPr algn="ctr"/>
            <a:r>
              <a:rPr lang="he-IL" sz="2800" dirty="0">
                <a:solidFill>
                  <a:schemeClr val="tx1"/>
                </a:solidFill>
                <a:latin typeface="Abadi" panose="020B0604020104020204" pitchFamily="34" charset="0"/>
                <a:cs typeface="+mn-cs"/>
              </a:rPr>
              <a:t>רפורמות להקלה על יוקר המחייה</a:t>
            </a:r>
            <a:endParaRPr lang="en-US" sz="2800" dirty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68394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88B6A-C0A2-D20C-D68E-EB29A6E8A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49A2570-C422-E239-41E7-3C4AEE6C18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723177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9A2570-C422-E239-41E7-3C4AEE6C1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3177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מלבן 18">
            <a:extLst>
              <a:ext uri="{FF2B5EF4-FFF2-40B4-BE49-F238E27FC236}">
                <a16:creationId xmlns:a16="http://schemas.microsoft.com/office/drawing/2014/main" id="{E54F8D36-52E6-927E-0095-B109FF062636}"/>
              </a:ext>
            </a:extLst>
          </p:cNvPr>
          <p:cNvSpPr/>
          <p:nvPr/>
        </p:nvSpPr>
        <p:spPr bwMode="gray">
          <a:xfrm>
            <a:off x="0" y="30480"/>
            <a:ext cx="12202160" cy="811434"/>
          </a:xfrm>
          <a:prstGeom prst="rect">
            <a:avLst/>
          </a:prstGeom>
          <a:gradFill>
            <a:gsLst>
              <a:gs pos="0">
                <a:srgbClr val="001035"/>
              </a:gs>
              <a:gs pos="99000">
                <a:srgbClr val="000000"/>
              </a:gs>
            </a:gsLst>
            <a:path path="circle">
              <a:fillToRect l="50000" t="50000" r="50000" b="50000"/>
            </a:path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defTabSz="633039">
              <a:lnSpc>
                <a:spcPct val="106000"/>
              </a:lnSpc>
            </a:pPr>
            <a:endParaRPr lang="he-IL" sz="1108" b="1" dirty="0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DA8D9C4A-9C63-6427-6C98-644161F335BF}"/>
              </a:ext>
            </a:extLst>
          </p:cNvPr>
          <p:cNvSpPr/>
          <p:nvPr/>
        </p:nvSpPr>
        <p:spPr bwMode="gray">
          <a:xfrm>
            <a:off x="394422" y="-52227"/>
            <a:ext cx="915888" cy="915888"/>
          </a:xfrm>
          <a:prstGeom prst="ellipse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170C1BD0-D8B1-C687-5EEC-803FFDCE8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986" y="40126"/>
            <a:ext cx="9796289" cy="811433"/>
          </a:xfrm>
        </p:spPr>
        <p:txBody>
          <a:bodyPr vert="horz" anchor="ctr"/>
          <a:lstStyle/>
          <a:p>
            <a:pPr algn="ctr"/>
            <a:r>
              <a:rPr lang="he-IL" sz="2800" dirty="0">
                <a:solidFill>
                  <a:srgbClr val="FFFFFF"/>
                </a:solidFill>
                <a:latin typeface="Abadi" panose="020B0604020104020204" pitchFamily="34" charset="0"/>
              </a:rPr>
              <a:t>תשתיות</a:t>
            </a:r>
            <a:endParaRPr lang="en-US" sz="2800" b="0" dirty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23" name="Picture 8">
            <a:extLst>
              <a:ext uri="{FF2B5EF4-FFF2-40B4-BE49-F238E27FC236}">
                <a16:creationId xmlns:a16="http://schemas.microsoft.com/office/drawing/2014/main" id="{92DCC824-309B-30B8-5141-21B5AA71F41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68430" y="-78602"/>
            <a:ext cx="955259" cy="955259"/>
          </a:xfrm>
          <a:prstGeom prst="rect">
            <a:avLst/>
          </a:prstGeom>
        </p:spPr>
      </p:pic>
      <p:sp>
        <p:nvSpPr>
          <p:cNvPr id="25" name="Pie 6">
            <a:extLst>
              <a:ext uri="{FF2B5EF4-FFF2-40B4-BE49-F238E27FC236}">
                <a16:creationId xmlns:a16="http://schemas.microsoft.com/office/drawing/2014/main" id="{33A44653-92C2-F335-5A3B-DC883530CCD3}"/>
              </a:ext>
            </a:extLst>
          </p:cNvPr>
          <p:cNvSpPr/>
          <p:nvPr/>
        </p:nvSpPr>
        <p:spPr bwMode="gray">
          <a:xfrm rot="3933230">
            <a:off x="443868" y="-6333"/>
            <a:ext cx="813735" cy="813471"/>
          </a:xfrm>
          <a:prstGeom prst="pie">
            <a:avLst>
              <a:gd name="adj1" fmla="val 3193747"/>
              <a:gd name="adj2" fmla="val 21457797"/>
            </a:avLst>
          </a:prstGeom>
          <a:gradFill flip="none" rotWithShape="1">
            <a:gsLst>
              <a:gs pos="0">
                <a:srgbClr val="041E42">
                  <a:alpha val="71629"/>
                </a:srgbClr>
              </a:gs>
              <a:gs pos="99000">
                <a:schemeClr val="accent4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 rtl="1">
              <a:lnSpc>
                <a:spcPct val="106000"/>
              </a:lnSpc>
              <a:defRPr/>
            </a:pPr>
            <a:endParaRPr lang="en-IL" sz="485" b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17" name="טבלה 2">
            <a:extLst>
              <a:ext uri="{FF2B5EF4-FFF2-40B4-BE49-F238E27FC236}">
                <a16:creationId xmlns:a16="http://schemas.microsoft.com/office/drawing/2014/main" id="{DEB1276B-1DFC-458B-B005-14C6E93A3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31886"/>
              </p:ext>
            </p:extLst>
          </p:nvPr>
        </p:nvGraphicFramePr>
        <p:xfrm>
          <a:off x="275622" y="1076999"/>
          <a:ext cx="11661076" cy="515168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661076">
                  <a:extLst>
                    <a:ext uri="{9D8B030D-6E8A-4147-A177-3AD203B41FA5}">
                      <a16:colId xmlns:a16="http://schemas.microsoft.com/office/drawing/2014/main" val="1282370565"/>
                    </a:ext>
                  </a:extLst>
                </a:gridCol>
              </a:tblGrid>
              <a:tr h="391544">
                <a:tc>
                  <a:txBody>
                    <a:bodyPr/>
                    <a:lstStyle/>
                    <a:p>
                      <a:pPr marL="285750" indent="-285750" algn="r">
                        <a:lnSpc>
                          <a:spcPct val="106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b="1" dirty="0">
                          <a:solidFill>
                            <a:srgbClr val="3EC7F2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+mn-cs"/>
                        </a:rPr>
                        <a:t>בנייה של בתי חולים בבאר שבע ובקריות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370093"/>
                  </a:ext>
                </a:extLst>
              </a:tr>
              <a:tr h="477911">
                <a:tc>
                  <a:txBody>
                    <a:bodyPr/>
                    <a:lstStyle/>
                    <a:p>
                      <a:pPr marL="285750" indent="-285750" algn="r">
                        <a:lnSpc>
                          <a:spcPct val="106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b="1" dirty="0">
                          <a:solidFill>
                            <a:srgbClr val="3EC7F2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+mn-cs"/>
                        </a:rPr>
                        <a:t>תכנית מיטות רב שנתית לתוספת מיטות אשפוז - </a:t>
                      </a:r>
                      <a:r>
                        <a:rPr lang="he-IL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+mn-cs"/>
                        </a:rPr>
                        <a:t>דגש על מחלקות טיפול נמרץ, נוירולוגיה ושבץ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131000"/>
                  </a:ext>
                </a:extLst>
              </a:tr>
              <a:tr h="926099">
                <a:tc>
                  <a:txBody>
                    <a:bodyPr/>
                    <a:lstStyle/>
                    <a:p>
                      <a:pPr marL="285750" indent="-285750" algn="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b="1" dirty="0">
                          <a:solidFill>
                            <a:srgbClr val="3EC7F2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+mn-cs"/>
                        </a:rPr>
                        <a:t>איחוד בתי חולים פסיכיאטריים וכללים </a:t>
                      </a:r>
                    </a:p>
                    <a:p>
                      <a:pPr marL="0" lvl="0" indent="0" algn="r" defTabSz="685800" rtl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he-IL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+mn-cs"/>
                        </a:rPr>
                        <a:t>     מעלה כרמל – בית החולים רמב"ם </a:t>
                      </a:r>
                    </a:p>
                    <a:p>
                      <a:pPr marL="0" lvl="0" indent="0" algn="r" defTabSz="685800" rtl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he-IL" baseline="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+mn-cs"/>
                        </a:rPr>
                        <a:t>     </a:t>
                      </a:r>
                      <a:r>
                        <a:rPr lang="he-IL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+mn-cs"/>
                        </a:rPr>
                        <a:t>שער מנשה – המרכז הרפואי הלל יפה </a:t>
                      </a:r>
                    </a:p>
                    <a:p>
                      <a:pPr marL="0" lvl="0" indent="0" algn="r" defTabSz="685800" rtl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he-IL" baseline="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+mn-cs"/>
                        </a:rPr>
                        <a:t>     </a:t>
                      </a:r>
                      <a:r>
                        <a:rPr lang="he-IL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+mn-cs"/>
                        </a:rPr>
                        <a:t>באר יעקב נס ציונה (מרחבים) – המרכז הרפואי שמיר</a:t>
                      </a:r>
                    </a:p>
                    <a:p>
                      <a:pPr marL="0" lvl="0" indent="0" algn="r" defTabSz="685800" rtl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he-IL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+mn-cs"/>
                        </a:rPr>
                        <a:t>     עכו (מזור) –צפון וגליל</a:t>
                      </a:r>
                    </a:p>
                    <a:p>
                      <a:pPr marL="0" lvl="0" indent="0" algn="r" defTabSz="685800" rtl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he-IL" sz="6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5758521"/>
                  </a:ext>
                </a:extLst>
              </a:tr>
              <a:tr h="491393">
                <a:tc>
                  <a:txBody>
                    <a:bodyPr/>
                    <a:lstStyle/>
                    <a:p>
                      <a:pPr marL="285750" indent="-285750" algn="r">
                        <a:lnSpc>
                          <a:spcPct val="106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b="1" dirty="0">
                          <a:solidFill>
                            <a:srgbClr val="3EC7F2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+mn-cs"/>
                        </a:rPr>
                        <a:t>תכנית ה-400 לבינוי ושיפוץ מחלקות בריאות הנפש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2672690"/>
                  </a:ext>
                </a:extLst>
              </a:tr>
              <a:tr h="578734">
                <a:tc>
                  <a:txBody>
                    <a:bodyPr/>
                    <a:lstStyle/>
                    <a:p>
                      <a:pPr marL="285750" marR="0" lvl="0" indent="-285750" algn="r" defTabSz="914377" rtl="1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b="1" dirty="0">
                          <a:solidFill>
                            <a:srgbClr val="3EC7F2"/>
                          </a:solidFill>
                          <a:latin typeface="+mn-lt"/>
                          <a:cs typeface="+mj-cs"/>
                        </a:rPr>
                        <a:t>מיגון מוסדות רפואה ו</a:t>
                      </a:r>
                      <a:r>
                        <a:rPr lang="he-IL" sz="1800" b="1" kern="1200" dirty="0">
                          <a:solidFill>
                            <a:srgbClr val="3EC7F2"/>
                          </a:solidFill>
                          <a:latin typeface="+mn-lt"/>
                          <a:ea typeface="+mn-ea"/>
                          <a:cs typeface="+mn-cs"/>
                        </a:rPr>
                        <a:t>היערכות ליישום תכנית שיקום לאחר רעידת אדמה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935150"/>
                  </a:ext>
                </a:extLst>
              </a:tr>
              <a:tr h="926099">
                <a:tc>
                  <a:txBody>
                    <a:bodyPr/>
                    <a:lstStyle/>
                    <a:p>
                      <a:pPr marL="285750" marR="0" lvl="0" indent="-285750" algn="r" defTabSz="914377" rtl="1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800" b="1" kern="1200" dirty="0">
                          <a:solidFill>
                            <a:srgbClr val="3EC7F2"/>
                          </a:solidFill>
                          <a:latin typeface="+mn-lt"/>
                          <a:ea typeface="+mn-ea"/>
                          <a:cs typeface="+mj-cs"/>
                        </a:rPr>
                        <a:t>מכשירים מיוחדים </a:t>
                      </a:r>
                      <a:r>
                        <a:rPr lang="he-IL" sz="1800" kern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+mn-cs"/>
                        </a:rPr>
                        <a:t> תוספת של 4 מכשירי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+mn-cs"/>
                        </a:rPr>
                        <a:t>CT</a:t>
                      </a:r>
                      <a:r>
                        <a:rPr lang="he-IL" sz="1800" kern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+mn-cs"/>
                        </a:rPr>
                        <a:t> ו-10 מכשירי 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+mn-cs"/>
                        </a:rPr>
                        <a:t>MRI</a:t>
                      </a:r>
                      <a:endParaRPr lang="he-IL" sz="1800" kern="1200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9946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77812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88B6A-C0A2-D20C-D68E-EB29A6E8A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49A2570-C422-E239-41E7-3C4AEE6C18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723177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9A2570-C422-E239-41E7-3C4AEE6C1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3177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מלבן 18">
            <a:extLst>
              <a:ext uri="{FF2B5EF4-FFF2-40B4-BE49-F238E27FC236}">
                <a16:creationId xmlns:a16="http://schemas.microsoft.com/office/drawing/2014/main" id="{E54F8D36-52E6-927E-0095-B109FF062636}"/>
              </a:ext>
            </a:extLst>
          </p:cNvPr>
          <p:cNvSpPr/>
          <p:nvPr/>
        </p:nvSpPr>
        <p:spPr bwMode="gray">
          <a:xfrm>
            <a:off x="-30178" y="30480"/>
            <a:ext cx="12232338" cy="811434"/>
          </a:xfrm>
          <a:prstGeom prst="rect">
            <a:avLst/>
          </a:prstGeom>
          <a:gradFill>
            <a:gsLst>
              <a:gs pos="0">
                <a:srgbClr val="001035"/>
              </a:gs>
              <a:gs pos="99000">
                <a:srgbClr val="000000"/>
              </a:gs>
            </a:gsLst>
            <a:path path="circle">
              <a:fillToRect l="50000" t="50000" r="50000" b="50000"/>
            </a:path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DA8D9C4A-9C63-6427-6C98-644161F335BF}"/>
              </a:ext>
            </a:extLst>
          </p:cNvPr>
          <p:cNvSpPr/>
          <p:nvPr/>
        </p:nvSpPr>
        <p:spPr bwMode="gray">
          <a:xfrm>
            <a:off x="394422" y="-52227"/>
            <a:ext cx="915888" cy="915888"/>
          </a:xfrm>
          <a:prstGeom prst="ellipse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170C1BD0-D8B1-C687-5EEC-803FFDCE8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986" y="40126"/>
            <a:ext cx="9796289" cy="811433"/>
          </a:xfrm>
        </p:spPr>
        <p:txBody>
          <a:bodyPr vert="horz" anchor="ctr"/>
          <a:lstStyle/>
          <a:p>
            <a:pPr algn="ctr"/>
            <a:r>
              <a:rPr lang="he-IL" sz="2800" dirty="0">
                <a:solidFill>
                  <a:srgbClr val="FFFFFF"/>
                </a:solidFill>
                <a:latin typeface="Abadi" panose="020B0604020104020204" pitchFamily="34" charset="0"/>
              </a:rPr>
              <a:t>תשתיות</a:t>
            </a:r>
            <a:endParaRPr lang="en-US" sz="2800" b="0" dirty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23" name="Picture 8">
            <a:extLst>
              <a:ext uri="{FF2B5EF4-FFF2-40B4-BE49-F238E27FC236}">
                <a16:creationId xmlns:a16="http://schemas.microsoft.com/office/drawing/2014/main" id="{92DCC824-309B-30B8-5141-21B5AA71F41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68430" y="-78602"/>
            <a:ext cx="955259" cy="955259"/>
          </a:xfrm>
          <a:prstGeom prst="rect">
            <a:avLst/>
          </a:prstGeom>
        </p:spPr>
      </p:pic>
      <p:sp>
        <p:nvSpPr>
          <p:cNvPr id="25" name="Pie 6">
            <a:extLst>
              <a:ext uri="{FF2B5EF4-FFF2-40B4-BE49-F238E27FC236}">
                <a16:creationId xmlns:a16="http://schemas.microsoft.com/office/drawing/2014/main" id="{33A44653-92C2-F335-5A3B-DC883530CCD3}"/>
              </a:ext>
            </a:extLst>
          </p:cNvPr>
          <p:cNvSpPr/>
          <p:nvPr/>
        </p:nvSpPr>
        <p:spPr bwMode="gray">
          <a:xfrm rot="3933230">
            <a:off x="443868" y="-6333"/>
            <a:ext cx="813735" cy="813471"/>
          </a:xfrm>
          <a:prstGeom prst="pie">
            <a:avLst>
              <a:gd name="adj1" fmla="val 3193747"/>
              <a:gd name="adj2" fmla="val 21457797"/>
            </a:avLst>
          </a:prstGeom>
          <a:gradFill flip="none" rotWithShape="1">
            <a:gsLst>
              <a:gs pos="0">
                <a:srgbClr val="041E42">
                  <a:alpha val="71629"/>
                </a:srgbClr>
              </a:gs>
              <a:gs pos="99000">
                <a:schemeClr val="accent4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 rtl="1">
              <a:lnSpc>
                <a:spcPct val="106000"/>
              </a:lnSpc>
              <a:defRPr/>
            </a:pPr>
            <a:endParaRPr lang="en-IL" sz="485" b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7A15579-39E2-4A17-B152-D9D2F47C602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5000"/>
          </a:blip>
          <a:stretch>
            <a:fillRect/>
          </a:stretch>
        </p:blipFill>
        <p:spPr>
          <a:xfrm>
            <a:off x="5118516" y="1076875"/>
            <a:ext cx="4717926" cy="4704250"/>
          </a:xfrm>
          <a:prstGeom prst="rect">
            <a:avLst/>
          </a:prstGeom>
        </p:spPr>
      </p:pic>
      <p:graphicFrame>
        <p:nvGraphicFramePr>
          <p:cNvPr id="63" name="Table 27">
            <a:extLst>
              <a:ext uri="{FF2B5EF4-FFF2-40B4-BE49-F238E27FC236}">
                <a16:creationId xmlns:a16="http://schemas.microsoft.com/office/drawing/2014/main" id="{8AC96337-293B-4B16-80C4-93DADA7FB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481786"/>
              </p:ext>
            </p:extLst>
          </p:nvPr>
        </p:nvGraphicFramePr>
        <p:xfrm>
          <a:off x="1198246" y="1378766"/>
          <a:ext cx="9815827" cy="269091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72972">
                  <a:extLst>
                    <a:ext uri="{9D8B030D-6E8A-4147-A177-3AD203B41FA5}">
                      <a16:colId xmlns:a16="http://schemas.microsoft.com/office/drawing/2014/main" val="1954347731"/>
                    </a:ext>
                  </a:extLst>
                </a:gridCol>
                <a:gridCol w="1272972">
                  <a:extLst>
                    <a:ext uri="{9D8B030D-6E8A-4147-A177-3AD203B41FA5}">
                      <a16:colId xmlns:a16="http://schemas.microsoft.com/office/drawing/2014/main" val="3928051134"/>
                    </a:ext>
                  </a:extLst>
                </a:gridCol>
                <a:gridCol w="1145974">
                  <a:extLst>
                    <a:ext uri="{9D8B030D-6E8A-4147-A177-3AD203B41FA5}">
                      <a16:colId xmlns:a16="http://schemas.microsoft.com/office/drawing/2014/main" val="2434277065"/>
                    </a:ext>
                  </a:extLst>
                </a:gridCol>
                <a:gridCol w="6123909">
                  <a:extLst>
                    <a:ext uri="{9D8B030D-6E8A-4147-A177-3AD203B41FA5}">
                      <a16:colId xmlns:a16="http://schemas.microsoft.com/office/drawing/2014/main" val="2375142994"/>
                    </a:ext>
                  </a:extLst>
                </a:gridCol>
              </a:tblGrid>
              <a:tr h="603478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  <a:latin typeface="+mj-lt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chemeClr val="accent4"/>
                          </a:solidFill>
                          <a:latin typeface="+mj-lt"/>
                          <a:cs typeface="+mj-cs"/>
                        </a:rPr>
                        <a:t>יעד לשנת 2025</a:t>
                      </a:r>
                      <a:endParaRPr lang="en-US" dirty="0">
                        <a:solidFill>
                          <a:schemeClr val="accent4"/>
                        </a:solidFill>
                        <a:latin typeface="+mj-lt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chemeClr val="accent4"/>
                          </a:solidFill>
                          <a:latin typeface="+mj-lt"/>
                          <a:cs typeface="+mj-cs"/>
                        </a:rPr>
                        <a:t>ערך לשנת 2024</a:t>
                      </a:r>
                      <a:endParaRPr lang="en-US" dirty="0">
                        <a:solidFill>
                          <a:schemeClr val="accent4"/>
                        </a:solidFill>
                        <a:latin typeface="+mj-lt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מדד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804019"/>
                  </a:ext>
                </a:extLst>
              </a:tr>
              <a:tr h="423121"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מחלקות שעברו שיפוץ במערך בריאות הנפש 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181915"/>
                  </a:ext>
                </a:extLst>
              </a:tr>
              <a:tr h="421950"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►◄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1.75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1.75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שימור שיעור מיטות לאלף נפש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30573"/>
                  </a:ext>
                </a:extLst>
              </a:tr>
              <a:tr h="86211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b="1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70%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69%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j-cs"/>
                        </a:rPr>
                        <a:t>שיעור מיטות ממוגנות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99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76946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88B6A-C0A2-D20C-D68E-EB29A6E8A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49A2570-C422-E239-41E7-3C4AEE6C18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723177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9A2570-C422-E239-41E7-3C4AEE6C1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3177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Connector 10">
            <a:extLst>
              <a:ext uri="{FF2B5EF4-FFF2-40B4-BE49-F238E27FC236}">
                <a16:creationId xmlns:a16="http://schemas.microsoft.com/office/drawing/2014/main" id="{3ABC1D5F-D002-4552-9950-5C095E5B73D3}"/>
              </a:ext>
            </a:extLst>
          </p:cNvPr>
          <p:cNvCxnSpPr>
            <a:cxnSpLocks/>
          </p:cNvCxnSpPr>
          <p:nvPr/>
        </p:nvCxnSpPr>
        <p:spPr>
          <a:xfrm>
            <a:off x="3709130" y="2988097"/>
            <a:ext cx="5487081" cy="0"/>
          </a:xfrm>
          <a:prstGeom prst="line">
            <a:avLst/>
          </a:prstGeom>
          <a:ln>
            <a:solidFill>
              <a:schemeClr val="bg1">
                <a:alpha val="1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4">
            <a:extLst>
              <a:ext uri="{FF2B5EF4-FFF2-40B4-BE49-F238E27FC236}">
                <a16:creationId xmlns:a16="http://schemas.microsoft.com/office/drawing/2014/main" id="{6730F775-1CEA-4F5D-99FF-99E373BC3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49" y="697660"/>
            <a:ext cx="2485184" cy="14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מלבן 26">
            <a:extLst>
              <a:ext uri="{FF2B5EF4-FFF2-40B4-BE49-F238E27FC236}">
                <a16:creationId xmlns:a16="http://schemas.microsoft.com/office/drawing/2014/main" id="{535A088E-A6F7-45E1-B6E9-64E95650F246}"/>
              </a:ext>
            </a:extLst>
          </p:cNvPr>
          <p:cNvSpPr/>
          <p:nvPr/>
        </p:nvSpPr>
        <p:spPr>
          <a:xfrm>
            <a:off x="4202690" y="2485174"/>
            <a:ext cx="3651582" cy="8211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algn="ctr"/>
            <a:r>
              <a:rPr lang="he-IL" sz="4000" b="1" dirty="0">
                <a:solidFill>
                  <a:srgbClr val="9CC4F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חזון המשרד:</a:t>
            </a:r>
          </a:p>
        </p:txBody>
      </p:sp>
      <p:sp>
        <p:nvSpPr>
          <p:cNvPr id="28" name="AutoShape 2" descr="כיצד אמצא את הייעוד האישי? - טלי אריאל">
            <a:extLst>
              <a:ext uri="{FF2B5EF4-FFF2-40B4-BE49-F238E27FC236}">
                <a16:creationId xmlns:a16="http://schemas.microsoft.com/office/drawing/2014/main" id="{0EDD5543-ECCF-4D5C-B2DD-A0DF7508DE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142" y="60081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0474DFFF-AC51-4E24-AD8F-253162184B84}"/>
              </a:ext>
            </a:extLst>
          </p:cNvPr>
          <p:cNvSpPr txBox="1"/>
          <p:nvPr/>
        </p:nvSpPr>
        <p:spPr>
          <a:xfrm>
            <a:off x="2995789" y="3306329"/>
            <a:ext cx="6393417" cy="175432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/>
          <a:lstStyle>
            <a:defPPr>
              <a:defRPr lang="he-IL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0" normalizeH="0" baseline="0">
                <a:ln>
                  <a:noFill/>
                </a:ln>
                <a:solidFill>
                  <a:srgbClr val="003D5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מימוש הזכות לבריאות</a:t>
            </a:r>
          </a:p>
          <a:p>
            <a:r>
              <a:rPr lang="he-IL" dirty="0"/>
              <a:t>לכלל אוכלוסיית ישראל</a:t>
            </a:r>
          </a:p>
        </p:txBody>
      </p:sp>
    </p:spTree>
    <p:extLst>
      <p:ext uri="{BB962C8B-B14F-4D97-AF65-F5344CB8AC3E}">
        <p14:creationId xmlns:p14="http://schemas.microsoft.com/office/powerpoint/2010/main" val="239320965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88B6A-C0A2-D20C-D68E-EB29A6E8A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49A2570-C422-E239-41E7-3C4AEE6C18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723177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9A2570-C422-E239-41E7-3C4AEE6C1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3177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מלבן 18">
            <a:extLst>
              <a:ext uri="{FF2B5EF4-FFF2-40B4-BE49-F238E27FC236}">
                <a16:creationId xmlns:a16="http://schemas.microsoft.com/office/drawing/2014/main" id="{E54F8D36-52E6-927E-0095-B109FF062636}"/>
              </a:ext>
            </a:extLst>
          </p:cNvPr>
          <p:cNvSpPr/>
          <p:nvPr/>
        </p:nvSpPr>
        <p:spPr bwMode="gray">
          <a:xfrm>
            <a:off x="-39232" y="30480"/>
            <a:ext cx="12241392" cy="811434"/>
          </a:xfrm>
          <a:prstGeom prst="rect">
            <a:avLst/>
          </a:prstGeom>
          <a:gradFill>
            <a:gsLst>
              <a:gs pos="0">
                <a:srgbClr val="001035"/>
              </a:gs>
              <a:gs pos="99000">
                <a:srgbClr val="000000"/>
              </a:gs>
            </a:gsLst>
            <a:path path="circle">
              <a:fillToRect l="50000" t="50000" r="50000" b="50000"/>
            </a:path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170C1BD0-D8B1-C687-5EEC-803FFDCE8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986" y="40126"/>
            <a:ext cx="9796289" cy="811433"/>
          </a:xfrm>
        </p:spPr>
        <p:txBody>
          <a:bodyPr vert="horz" anchor="ctr"/>
          <a:lstStyle/>
          <a:p>
            <a:pPr algn="ctr"/>
            <a:r>
              <a:rPr lang="he-IL" sz="2800" dirty="0">
                <a:solidFill>
                  <a:srgbClr val="FFFFFF"/>
                </a:solidFill>
                <a:latin typeface="Abadi" panose="020B0604020104020204" pitchFamily="34" charset="0"/>
              </a:rPr>
              <a:t>מניעת תחלואה וקידום בריאות </a:t>
            </a:r>
            <a:endParaRPr lang="en-US" sz="2800" b="0" dirty="0">
              <a:solidFill>
                <a:srgbClr val="FFFFFF"/>
              </a:solidFill>
              <a:cs typeface="+mn-cs"/>
            </a:endParaRPr>
          </a:p>
        </p:txBody>
      </p:sp>
      <p:graphicFrame>
        <p:nvGraphicFramePr>
          <p:cNvPr id="2" name="טבלה 2">
            <a:extLst>
              <a:ext uri="{FF2B5EF4-FFF2-40B4-BE49-F238E27FC236}">
                <a16:creationId xmlns:a16="http://schemas.microsoft.com/office/drawing/2014/main" id="{AE79F8C6-7CF0-4372-83CF-C900E152C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120367"/>
              </p:ext>
            </p:extLst>
          </p:nvPr>
        </p:nvGraphicFramePr>
        <p:xfrm>
          <a:off x="982934" y="1875694"/>
          <a:ext cx="10827646" cy="371521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827646">
                  <a:extLst>
                    <a:ext uri="{9D8B030D-6E8A-4147-A177-3AD203B41FA5}">
                      <a16:colId xmlns:a16="http://schemas.microsoft.com/office/drawing/2014/main" val="1282370565"/>
                    </a:ext>
                  </a:extLst>
                </a:gridCol>
              </a:tblGrid>
              <a:tr h="697697">
                <a:tc>
                  <a:txBody>
                    <a:bodyPr/>
                    <a:lstStyle/>
                    <a:p>
                      <a:pPr marL="285750" marR="0" lvl="0" indent="-28575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800" b="1" kern="1200">
                          <a:solidFill>
                            <a:srgbClr val="E166E3"/>
                          </a:solidFill>
                          <a:latin typeface="+mn-lt"/>
                          <a:ea typeface="+mn-ea"/>
                          <a:cs typeface="+mn-cs"/>
                        </a:rPr>
                        <a:t>שירות מונע לגיל הרך בטיפות חלב – הרחבת הפריסה של השירותים</a:t>
                      </a:r>
                    </a:p>
                    <a:p>
                      <a:pPr marL="285750" marR="0" lvl="0" indent="-28575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he-IL" sz="1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370093"/>
                  </a:ext>
                </a:extLst>
              </a:tr>
              <a:tr h="337937">
                <a:tc>
                  <a:txBody>
                    <a:bodyPr/>
                    <a:lstStyle/>
                    <a:p>
                      <a:pPr marL="285750" marR="0" lvl="0" indent="-2857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800" b="1" kern="1200" dirty="0">
                          <a:solidFill>
                            <a:srgbClr val="E166E3"/>
                          </a:solidFill>
                          <a:latin typeface="+mn-lt"/>
                          <a:ea typeface="+mn-ea"/>
                          <a:cs typeface="+mn-cs"/>
                        </a:rPr>
                        <a:t>העלאת שיעור הכיסוי החיסוני בחיסוני שגרה - </a:t>
                      </a:r>
                      <a:r>
                        <a:rPr lang="he-IL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דגש על </a:t>
                      </a:r>
                      <a:r>
                        <a:rPr lang="he-IL" sz="18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אוכ</a:t>
                      </a:r>
                      <a:r>
                        <a:rPr lang="he-IL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' בפריפריה</a:t>
                      </a:r>
                    </a:p>
                    <a:p>
                      <a:pPr marL="285750" marR="0" lvl="0" indent="-2857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he-IL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131000"/>
                  </a:ext>
                </a:extLst>
              </a:tr>
              <a:tr h="337937">
                <a:tc>
                  <a:txBody>
                    <a:bodyPr/>
                    <a:lstStyle/>
                    <a:p>
                      <a:pPr marL="285750" marR="0" lvl="0" indent="-2857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800" b="1" kern="1200" dirty="0">
                          <a:solidFill>
                            <a:srgbClr val="E166E3"/>
                          </a:solidFill>
                          <a:latin typeface="+mn-lt"/>
                          <a:ea typeface="+mn-ea"/>
                          <a:cs typeface="+mn-cs"/>
                        </a:rPr>
                        <a:t>תכנית תזונתית למניעה וטיפול בהשמנה בילדים</a:t>
                      </a:r>
                    </a:p>
                    <a:p>
                      <a:pPr marL="285750" marR="0" lvl="0" indent="-2857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he-IL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2672690"/>
                  </a:ext>
                </a:extLst>
              </a:tr>
              <a:tr h="337937">
                <a:tc>
                  <a:txBody>
                    <a:bodyPr/>
                    <a:lstStyle/>
                    <a:p>
                      <a:pPr marL="285750" marR="0" lvl="0" indent="-28575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800" b="1" kern="1200" baseline="0" dirty="0">
                          <a:solidFill>
                            <a:srgbClr val="E166E3"/>
                          </a:solidFill>
                          <a:latin typeface="+mn-lt"/>
                          <a:ea typeface="+mn-ea"/>
                          <a:cs typeface="+mn-cs"/>
                        </a:rPr>
                        <a:t> הגברת רגולציה ל</a:t>
                      </a:r>
                      <a:r>
                        <a:rPr lang="he-IL" sz="1800" b="1" kern="1200" dirty="0">
                          <a:solidFill>
                            <a:srgbClr val="E166E3"/>
                          </a:solidFill>
                          <a:latin typeface="+mn-lt"/>
                          <a:ea typeface="+mn-ea"/>
                          <a:cs typeface="+mn-cs"/>
                        </a:rPr>
                        <a:t>צמצום עישון ונזקיו</a:t>
                      </a:r>
                    </a:p>
                    <a:p>
                      <a:pPr marL="285750" marR="0" lvl="0" indent="-28575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he-IL" sz="1800" b="1" kern="1200" dirty="0">
                        <a:solidFill>
                          <a:srgbClr val="E166E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3168330"/>
                  </a:ext>
                </a:extLst>
              </a:tr>
              <a:tr h="337937">
                <a:tc>
                  <a:txBody>
                    <a:bodyPr/>
                    <a:lstStyle/>
                    <a:p>
                      <a:pPr marL="285750" marR="0" lvl="0" indent="-28575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800" b="1" kern="1200">
                          <a:solidFill>
                            <a:srgbClr val="E166E3"/>
                          </a:solidFill>
                          <a:latin typeface="+mn-lt"/>
                          <a:ea typeface="+mn-ea"/>
                          <a:cs typeface="+mn-cs"/>
                        </a:rPr>
                        <a:t>תכניות במרחב השלטון המקומי; אפשריבריא גוף-נפש וחוסן</a:t>
                      </a:r>
                      <a:endParaRPr lang="he-IL" sz="1800" b="1" kern="1200" dirty="0">
                        <a:solidFill>
                          <a:srgbClr val="E166E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2881856"/>
                  </a:ext>
                </a:extLst>
              </a:tr>
              <a:tr h="337937">
                <a:tc>
                  <a:txBody>
                    <a:bodyPr/>
                    <a:lstStyle/>
                    <a:p>
                      <a:pPr marL="285750" marR="0" lvl="0" indent="-28575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he-IL" sz="1800" b="1" kern="1200" dirty="0">
                        <a:solidFill>
                          <a:srgbClr val="E166E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0556942"/>
                  </a:ext>
                </a:extLst>
              </a:tr>
              <a:tr h="337937">
                <a:tc>
                  <a:txBody>
                    <a:bodyPr/>
                    <a:lstStyle/>
                    <a:p>
                      <a:pPr marL="285750" marR="0" lvl="0" indent="-285750" algn="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he-IL" sz="1800" b="1" kern="1200" dirty="0">
                        <a:solidFill>
                          <a:srgbClr val="E166E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75351"/>
                  </a:ext>
                </a:extLst>
              </a:tr>
            </a:tbl>
          </a:graphicData>
        </a:graphic>
      </p:graphicFrame>
      <p:sp>
        <p:nvSpPr>
          <p:cNvPr id="31" name="אליפסה 30">
            <a:extLst>
              <a:ext uri="{FF2B5EF4-FFF2-40B4-BE49-F238E27FC236}">
                <a16:creationId xmlns:a16="http://schemas.microsoft.com/office/drawing/2014/main" id="{BCD6BB35-826B-470B-B315-AF93ABA76B25}"/>
              </a:ext>
            </a:extLst>
          </p:cNvPr>
          <p:cNvSpPr/>
          <p:nvPr/>
        </p:nvSpPr>
        <p:spPr bwMode="gray">
          <a:xfrm>
            <a:off x="394422" y="-52227"/>
            <a:ext cx="915888" cy="915888"/>
          </a:xfrm>
          <a:prstGeom prst="ellipse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9272CF07-024A-45C8-ABCE-94AED2DC85C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68430" y="-78602"/>
            <a:ext cx="955259" cy="955259"/>
          </a:xfrm>
          <a:prstGeom prst="rect">
            <a:avLst/>
          </a:prstGeom>
        </p:spPr>
      </p:pic>
      <p:sp>
        <p:nvSpPr>
          <p:cNvPr id="34" name="Pie 6">
            <a:extLst>
              <a:ext uri="{FF2B5EF4-FFF2-40B4-BE49-F238E27FC236}">
                <a16:creationId xmlns:a16="http://schemas.microsoft.com/office/drawing/2014/main" id="{26285EF2-F57F-452E-B00B-5F5AEA357105}"/>
              </a:ext>
            </a:extLst>
          </p:cNvPr>
          <p:cNvSpPr/>
          <p:nvPr/>
        </p:nvSpPr>
        <p:spPr bwMode="gray">
          <a:xfrm rot="7200000">
            <a:off x="444565" y="-1027"/>
            <a:ext cx="807122" cy="806860"/>
          </a:xfrm>
          <a:prstGeom prst="pie">
            <a:avLst>
              <a:gd name="adj1" fmla="val 14780575"/>
              <a:gd name="adj2" fmla="val 11033281"/>
            </a:avLst>
          </a:prstGeom>
          <a:gradFill flip="none" rotWithShape="1">
            <a:gsLst>
              <a:gs pos="0">
                <a:srgbClr val="041E42">
                  <a:alpha val="71629"/>
                </a:srgbClr>
              </a:gs>
              <a:gs pos="99000">
                <a:schemeClr val="accent4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 rtl="1">
              <a:lnSpc>
                <a:spcPct val="106000"/>
              </a:lnSpc>
              <a:defRPr/>
            </a:pPr>
            <a:endParaRPr lang="en-IL" sz="485" b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כותרת 1">
            <a:extLst>
              <a:ext uri="{FF2B5EF4-FFF2-40B4-BE49-F238E27FC236}">
                <a16:creationId xmlns:a16="http://schemas.microsoft.com/office/drawing/2014/main" id="{8B9D1F39-FE55-494D-9B29-1BCB71C8253C}"/>
              </a:ext>
            </a:extLst>
          </p:cNvPr>
          <p:cNvSpPr txBox="1">
            <a:spLocks/>
          </p:cNvSpPr>
          <p:nvPr/>
        </p:nvSpPr>
        <p:spPr bwMode="gray">
          <a:xfrm>
            <a:off x="-14536" y="939369"/>
            <a:ext cx="12191999" cy="811433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r" defTabSz="914377" rtl="1" eaLnBrk="1" latinLnBrk="0" hangingPunct="1">
              <a:spcBef>
                <a:spcPct val="0"/>
              </a:spcBef>
              <a:buNone/>
              <a:defRPr sz="1662" b="1" kern="1200" baseline="0">
                <a:solidFill>
                  <a:srgbClr val="000E2E"/>
                </a:solidFill>
                <a:latin typeface="+mj-lt"/>
                <a:ea typeface="+mj-ea"/>
                <a:cs typeface="+mj-cs"/>
                <a:sym typeface="Open Sans Hebrew" panose="00000500000000000000" pitchFamily="2" charset="-79"/>
              </a:defRPr>
            </a:lvl1pPr>
          </a:lstStyle>
          <a:p>
            <a:pPr algn="ctr"/>
            <a:r>
              <a:rPr lang="he-IL" sz="2800" dirty="0">
                <a:solidFill>
                  <a:schemeClr val="tx1"/>
                </a:solidFill>
                <a:latin typeface="Abadi" panose="020B0604020104020204" pitchFamily="34" charset="0"/>
                <a:cs typeface="+mn-cs"/>
              </a:rPr>
              <a:t>מיקוד בהידרדרות בריאות ילדים</a:t>
            </a:r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  <a:cs typeface="+mn-cs"/>
              </a:rPr>
              <a:t>; </a:t>
            </a:r>
            <a:r>
              <a:rPr lang="he-IL" sz="2800" dirty="0">
                <a:solidFill>
                  <a:schemeClr val="tx1"/>
                </a:solidFill>
                <a:latin typeface="Abadi" panose="020B0604020104020204" pitchFamily="34" charset="0"/>
                <a:cs typeface="+mn-cs"/>
              </a:rPr>
              <a:t> השמנה, עישון, מסכים</a:t>
            </a:r>
          </a:p>
        </p:txBody>
      </p:sp>
    </p:spTree>
    <p:extLst>
      <p:ext uri="{BB962C8B-B14F-4D97-AF65-F5344CB8AC3E}">
        <p14:creationId xmlns:p14="http://schemas.microsoft.com/office/powerpoint/2010/main" val="60890332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88B6A-C0A2-D20C-D68E-EB29A6E8A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49A2570-C422-E239-41E7-3C4AEE6C18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723177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9A2570-C422-E239-41E7-3C4AEE6C1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3177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מלבן 18">
            <a:extLst>
              <a:ext uri="{FF2B5EF4-FFF2-40B4-BE49-F238E27FC236}">
                <a16:creationId xmlns:a16="http://schemas.microsoft.com/office/drawing/2014/main" id="{E54F8D36-52E6-927E-0095-B109FF062636}"/>
              </a:ext>
            </a:extLst>
          </p:cNvPr>
          <p:cNvSpPr/>
          <p:nvPr/>
        </p:nvSpPr>
        <p:spPr bwMode="gray">
          <a:xfrm>
            <a:off x="0" y="30480"/>
            <a:ext cx="12202160" cy="811434"/>
          </a:xfrm>
          <a:prstGeom prst="rect">
            <a:avLst/>
          </a:prstGeom>
          <a:gradFill>
            <a:gsLst>
              <a:gs pos="0">
                <a:srgbClr val="001035"/>
              </a:gs>
              <a:gs pos="99000">
                <a:srgbClr val="000000"/>
              </a:gs>
            </a:gsLst>
            <a:path path="circle">
              <a:fillToRect l="50000" t="50000" r="50000" b="50000"/>
            </a:path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170C1BD0-D8B1-C687-5EEC-803FFDCE8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986" y="40126"/>
            <a:ext cx="9796289" cy="811433"/>
          </a:xfrm>
        </p:spPr>
        <p:txBody>
          <a:bodyPr vert="horz" anchor="ctr"/>
          <a:lstStyle/>
          <a:p>
            <a:pPr algn="ctr"/>
            <a:r>
              <a:rPr lang="he-IL" sz="2800" dirty="0">
                <a:solidFill>
                  <a:srgbClr val="FFFFFF"/>
                </a:solidFill>
                <a:latin typeface="Abadi" panose="020B0604020104020204" pitchFamily="34" charset="0"/>
              </a:rPr>
              <a:t>מניעת תחלואה וקידום בריאות </a:t>
            </a:r>
            <a:endParaRPr lang="en-US" sz="2800" b="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31" name="אליפסה 30">
            <a:extLst>
              <a:ext uri="{FF2B5EF4-FFF2-40B4-BE49-F238E27FC236}">
                <a16:creationId xmlns:a16="http://schemas.microsoft.com/office/drawing/2014/main" id="{EE815092-9068-4EAD-BB71-1206075D6E4A}"/>
              </a:ext>
            </a:extLst>
          </p:cNvPr>
          <p:cNvSpPr/>
          <p:nvPr/>
        </p:nvSpPr>
        <p:spPr bwMode="gray">
          <a:xfrm>
            <a:off x="394422" y="-52227"/>
            <a:ext cx="915888" cy="915888"/>
          </a:xfrm>
          <a:prstGeom prst="ellipse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7ED96A9C-7ADB-4CC3-B9A3-7F0F35F5EC2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68430" y="-78602"/>
            <a:ext cx="955259" cy="955259"/>
          </a:xfrm>
          <a:prstGeom prst="rect">
            <a:avLst/>
          </a:prstGeom>
        </p:spPr>
      </p:pic>
      <p:sp>
        <p:nvSpPr>
          <p:cNvPr id="33" name="Pie 6">
            <a:extLst>
              <a:ext uri="{FF2B5EF4-FFF2-40B4-BE49-F238E27FC236}">
                <a16:creationId xmlns:a16="http://schemas.microsoft.com/office/drawing/2014/main" id="{1F38190C-0B7E-4B13-B913-F4B87CA2506F}"/>
              </a:ext>
            </a:extLst>
          </p:cNvPr>
          <p:cNvSpPr/>
          <p:nvPr/>
        </p:nvSpPr>
        <p:spPr bwMode="gray">
          <a:xfrm rot="7200000">
            <a:off x="444565" y="-1027"/>
            <a:ext cx="807122" cy="806860"/>
          </a:xfrm>
          <a:prstGeom prst="pie">
            <a:avLst>
              <a:gd name="adj1" fmla="val 14780575"/>
              <a:gd name="adj2" fmla="val 11033281"/>
            </a:avLst>
          </a:prstGeom>
          <a:gradFill flip="none" rotWithShape="1">
            <a:gsLst>
              <a:gs pos="0">
                <a:srgbClr val="041E42">
                  <a:alpha val="71629"/>
                </a:srgbClr>
              </a:gs>
              <a:gs pos="99000">
                <a:schemeClr val="accent4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 rtl="1">
              <a:lnSpc>
                <a:spcPct val="106000"/>
              </a:lnSpc>
              <a:defRPr/>
            </a:pPr>
            <a:endParaRPr lang="en-IL" sz="485" b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E0743F2C-5EC3-4556-A3E5-F6E6CA5F671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887667" y="1083527"/>
            <a:ext cx="5155563" cy="5155563"/>
          </a:xfrm>
          <a:prstGeom prst="rect">
            <a:avLst/>
          </a:prstGeom>
        </p:spPr>
      </p:pic>
      <p:graphicFrame>
        <p:nvGraphicFramePr>
          <p:cNvPr id="36" name="Table 27">
            <a:extLst>
              <a:ext uri="{FF2B5EF4-FFF2-40B4-BE49-F238E27FC236}">
                <a16:creationId xmlns:a16="http://schemas.microsoft.com/office/drawing/2014/main" id="{D3F06CDD-DCA7-44A2-B24B-5D9F60D3C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421609"/>
              </p:ext>
            </p:extLst>
          </p:nvPr>
        </p:nvGraphicFramePr>
        <p:xfrm>
          <a:off x="507458" y="2229693"/>
          <a:ext cx="10741305" cy="357603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92993">
                  <a:extLst>
                    <a:ext uri="{9D8B030D-6E8A-4147-A177-3AD203B41FA5}">
                      <a16:colId xmlns:a16="http://schemas.microsoft.com/office/drawing/2014/main" val="2508531277"/>
                    </a:ext>
                  </a:extLst>
                </a:gridCol>
                <a:gridCol w="1392993">
                  <a:extLst>
                    <a:ext uri="{9D8B030D-6E8A-4147-A177-3AD203B41FA5}">
                      <a16:colId xmlns:a16="http://schemas.microsoft.com/office/drawing/2014/main" val="3928051134"/>
                    </a:ext>
                  </a:extLst>
                </a:gridCol>
                <a:gridCol w="2240363">
                  <a:extLst>
                    <a:ext uri="{9D8B030D-6E8A-4147-A177-3AD203B41FA5}">
                      <a16:colId xmlns:a16="http://schemas.microsoft.com/office/drawing/2014/main" val="2434277065"/>
                    </a:ext>
                  </a:extLst>
                </a:gridCol>
                <a:gridCol w="5714956">
                  <a:extLst>
                    <a:ext uri="{9D8B030D-6E8A-4147-A177-3AD203B41FA5}">
                      <a16:colId xmlns:a16="http://schemas.microsoft.com/office/drawing/2014/main" val="2375142994"/>
                    </a:ext>
                  </a:extLst>
                </a:gridCol>
              </a:tblGrid>
              <a:tr h="575294">
                <a:tc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accent4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b="1" kern="120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j-cs"/>
                        </a:rPr>
                        <a:t>יעד לשנת 2025</a:t>
                      </a:r>
                      <a:endParaRPr lang="en-US" sz="1800" b="1" kern="1200" dirty="0">
                        <a:solidFill>
                          <a:schemeClr val="accent4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b="1" kern="120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j-cs"/>
                        </a:rPr>
                        <a:t>ערך לשנת 2024</a:t>
                      </a:r>
                      <a:endParaRPr lang="en-US" sz="1800" b="1" kern="1200" dirty="0">
                        <a:solidFill>
                          <a:schemeClr val="accent4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1800" b="1" kern="120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j-cs"/>
                        </a:rPr>
                        <a:t>מדד</a:t>
                      </a:r>
                      <a:endParaRPr lang="en-US" sz="1800" b="1" kern="1200" dirty="0">
                        <a:solidFill>
                          <a:schemeClr val="accent4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804019"/>
                  </a:ext>
                </a:extLst>
              </a:tr>
              <a:tr h="410924"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j-cs"/>
                        </a:rPr>
                        <a:t>95%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j-cs"/>
                        </a:rPr>
                        <a:t>92%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b="1" kern="120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j-cs"/>
                        </a:rPr>
                        <a:t>שיעור כיסוי חיסוני בחיסון </a:t>
                      </a: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j-cs"/>
                        </a:rPr>
                        <a:t>MMRV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181915"/>
                  </a:ext>
                </a:extLst>
              </a:tr>
              <a:tr h="410924"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j-cs"/>
                        </a:rPr>
                        <a:t>6%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j-cs"/>
                        </a:rPr>
                        <a:t>9% </a:t>
                      </a:r>
                      <a:r>
                        <a:rPr lang="en-US" sz="1200" b="1" kern="120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j-cs"/>
                        </a:rPr>
                        <a:t>(2023)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b="1" kern="120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j-cs"/>
                        </a:rPr>
                        <a:t>שיעור בני הנוער שמעשנים</a:t>
                      </a:r>
                      <a:endParaRPr lang="en-US" sz="1800" b="1" kern="1200" dirty="0">
                        <a:solidFill>
                          <a:schemeClr val="accent4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286605"/>
                  </a:ext>
                </a:extLst>
              </a:tr>
              <a:tr h="431128"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j-cs"/>
                        </a:rPr>
                        <a:t>19%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j-cs"/>
                        </a:rPr>
                        <a:t>20.5% </a:t>
                      </a:r>
                      <a:r>
                        <a:rPr lang="en-US" sz="12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(2023)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b="1" kern="120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j-cs"/>
                        </a:rPr>
                        <a:t>שיעור המבוגרים שמעשנים</a:t>
                      </a:r>
                      <a:endParaRPr lang="en-US" sz="1800" b="1" kern="1200" dirty="0">
                        <a:solidFill>
                          <a:schemeClr val="accent4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30573"/>
                  </a:ext>
                </a:extLst>
              </a:tr>
              <a:tr h="431128"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trike="noStrike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strike="noStrike" kern="120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j-cs"/>
                        </a:rPr>
                        <a:t>11%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strike="noStrike" kern="120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j-cs"/>
                        </a:rPr>
                        <a:t>11.7% </a:t>
                      </a:r>
                      <a:r>
                        <a:rPr lang="en-US" sz="1200" b="1" strike="noStrike" kern="120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j-cs"/>
                        </a:rPr>
                        <a:t>(2023)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b="1" strike="noStrike" kern="120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j-cs"/>
                        </a:rPr>
                        <a:t>שיעור בני הנוער שמעשנים סיגריות אלקטרוניות</a:t>
                      </a:r>
                      <a:endParaRPr lang="en-US" sz="1800" b="1" strike="noStrike" kern="1200" dirty="0">
                        <a:solidFill>
                          <a:schemeClr val="accent4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234566"/>
                  </a:ext>
                </a:extLst>
              </a:tr>
              <a:tr h="521206">
                <a:tc gridSpan="2"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kern="1200" noProof="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j-cs"/>
                        </a:rPr>
                        <a:t>עצירת המגמה</a:t>
                      </a:r>
                      <a:endParaRPr lang="en-US" sz="1800" b="1" kern="1200" dirty="0">
                        <a:solidFill>
                          <a:schemeClr val="accent4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j-cs"/>
                        </a:rPr>
                        <a:t>15%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j-cs"/>
                        </a:rPr>
                        <a:t> 17%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b="1" kern="120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j-cs"/>
                        </a:rPr>
                        <a:t>שיעור עודף משקל והשמנה בקרב ילדים בכיתה א'</a:t>
                      </a:r>
                      <a:endParaRPr lang="en-US" sz="1800" b="1" kern="1200" dirty="0">
                        <a:solidFill>
                          <a:schemeClr val="accent4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877123"/>
                  </a:ext>
                </a:extLst>
              </a:tr>
              <a:tr h="612016">
                <a:tc gridSpan="2"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kern="1200" noProof="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j-cs"/>
                        </a:rPr>
                        <a:t>עצירת המגמה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Open Sans Hebrew"/>
                        </a:rPr>
                        <a:t>עצירת המגמה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12169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Open Sans Hebrew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j-cs"/>
                        </a:rPr>
                        <a:t>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b="1" kern="120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j-cs"/>
                        </a:rPr>
                        <a:t>שיעור עודף משקל והשמנה בקרב ילדים בכיתה ז'</a:t>
                      </a:r>
                      <a:endParaRPr lang="en-US" sz="1800" b="1" kern="1200" dirty="0">
                        <a:solidFill>
                          <a:schemeClr val="accent4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657520"/>
                  </a:ext>
                </a:extLst>
              </a:tr>
            </a:tbl>
          </a:graphicData>
        </a:graphic>
      </p:graphicFrame>
      <p:sp>
        <p:nvSpPr>
          <p:cNvPr id="20" name="כותרת 1">
            <a:extLst>
              <a:ext uri="{FF2B5EF4-FFF2-40B4-BE49-F238E27FC236}">
                <a16:creationId xmlns:a16="http://schemas.microsoft.com/office/drawing/2014/main" id="{44E62FBB-C053-4294-8535-7628752FFEE3}"/>
              </a:ext>
            </a:extLst>
          </p:cNvPr>
          <p:cNvSpPr txBox="1">
            <a:spLocks/>
          </p:cNvSpPr>
          <p:nvPr/>
        </p:nvSpPr>
        <p:spPr bwMode="gray">
          <a:xfrm>
            <a:off x="10161" y="1112246"/>
            <a:ext cx="12191999" cy="811433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r" defTabSz="914377" rtl="1" eaLnBrk="1" latinLnBrk="0" hangingPunct="1">
              <a:spcBef>
                <a:spcPct val="0"/>
              </a:spcBef>
              <a:buNone/>
              <a:defRPr sz="1662" b="1" kern="1200" baseline="0">
                <a:solidFill>
                  <a:srgbClr val="000E2E"/>
                </a:solidFill>
                <a:latin typeface="+mj-lt"/>
                <a:ea typeface="+mj-ea"/>
                <a:cs typeface="+mj-cs"/>
                <a:sym typeface="Open Sans Hebrew" panose="00000500000000000000" pitchFamily="2" charset="-79"/>
              </a:defRPr>
            </a:lvl1pPr>
          </a:lstStyle>
          <a:p>
            <a:pPr algn="ctr"/>
            <a:r>
              <a:rPr lang="he-IL" sz="2800" dirty="0">
                <a:solidFill>
                  <a:schemeClr val="tx1"/>
                </a:solidFill>
                <a:latin typeface="Abadi" panose="020B0604020104020204" pitchFamily="34" charset="0"/>
                <a:cs typeface="+mn-cs"/>
              </a:rPr>
              <a:t>מיקוד בהידרדרות בריאות ילדים</a:t>
            </a:r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  <a:cs typeface="+mn-cs"/>
              </a:rPr>
              <a:t>; </a:t>
            </a:r>
            <a:r>
              <a:rPr lang="he-IL" sz="2800" dirty="0">
                <a:solidFill>
                  <a:schemeClr val="tx1"/>
                </a:solidFill>
                <a:latin typeface="Abadi" panose="020B0604020104020204" pitchFamily="34" charset="0"/>
                <a:cs typeface="+mn-cs"/>
              </a:rPr>
              <a:t> השמנה, עישון, מסכים</a:t>
            </a:r>
          </a:p>
        </p:txBody>
      </p:sp>
    </p:spTree>
    <p:extLst>
      <p:ext uri="{BB962C8B-B14F-4D97-AF65-F5344CB8AC3E}">
        <p14:creationId xmlns:p14="http://schemas.microsoft.com/office/powerpoint/2010/main" val="223974925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88B6A-C0A2-D20C-D68E-EB29A6E8A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49A2570-C422-E239-41E7-3C4AEE6C18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723177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9A2570-C422-E239-41E7-3C4AEE6C1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3177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מלבן 18">
            <a:extLst>
              <a:ext uri="{FF2B5EF4-FFF2-40B4-BE49-F238E27FC236}">
                <a16:creationId xmlns:a16="http://schemas.microsoft.com/office/drawing/2014/main" id="{E54F8D36-52E6-927E-0095-B109FF062636}"/>
              </a:ext>
            </a:extLst>
          </p:cNvPr>
          <p:cNvSpPr/>
          <p:nvPr/>
        </p:nvSpPr>
        <p:spPr bwMode="gray">
          <a:xfrm>
            <a:off x="0" y="30480"/>
            <a:ext cx="12202160" cy="811434"/>
          </a:xfrm>
          <a:prstGeom prst="rect">
            <a:avLst/>
          </a:prstGeom>
          <a:gradFill>
            <a:gsLst>
              <a:gs pos="0">
                <a:srgbClr val="001035"/>
              </a:gs>
              <a:gs pos="99000">
                <a:srgbClr val="000000"/>
              </a:gs>
            </a:gsLst>
            <a:path path="circle">
              <a:fillToRect l="50000" t="50000" r="50000" b="50000"/>
            </a:path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170C1BD0-D8B1-C687-5EEC-803FFDCE8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986" y="40126"/>
            <a:ext cx="9796289" cy="811433"/>
          </a:xfrm>
        </p:spPr>
        <p:txBody>
          <a:bodyPr vert="horz" anchor="ctr"/>
          <a:lstStyle/>
          <a:p>
            <a:pPr algn="ctr"/>
            <a:r>
              <a:rPr lang="he-IL" sz="2800" dirty="0">
                <a:solidFill>
                  <a:srgbClr val="FFFFFF"/>
                </a:solidFill>
                <a:latin typeface="Abadi" panose="020B0604020104020204" pitchFamily="34" charset="0"/>
              </a:rPr>
              <a:t>איכות וזמינות השירותים</a:t>
            </a:r>
            <a:endParaRPr lang="en-US" sz="2800" b="0" dirty="0">
              <a:solidFill>
                <a:srgbClr val="FFFFFF"/>
              </a:solidFill>
              <a:cs typeface="+mn-cs"/>
            </a:endParaRPr>
          </a:p>
        </p:txBody>
      </p:sp>
      <p:graphicFrame>
        <p:nvGraphicFramePr>
          <p:cNvPr id="26" name="טבלה 2">
            <a:extLst>
              <a:ext uri="{FF2B5EF4-FFF2-40B4-BE49-F238E27FC236}">
                <a16:creationId xmlns:a16="http://schemas.microsoft.com/office/drawing/2014/main" id="{51BA7B75-1651-4E68-849F-42D648CAF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080060"/>
              </p:ext>
            </p:extLst>
          </p:nvPr>
        </p:nvGraphicFramePr>
        <p:xfrm>
          <a:off x="293232" y="1636766"/>
          <a:ext cx="11499970" cy="334841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99970">
                  <a:extLst>
                    <a:ext uri="{9D8B030D-6E8A-4147-A177-3AD203B41FA5}">
                      <a16:colId xmlns:a16="http://schemas.microsoft.com/office/drawing/2014/main" val="12823705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marR="0" lvl="0" indent="-285750" algn="r" defTabSz="914377" rtl="1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b="1" dirty="0">
                          <a:solidFill>
                            <a:srgbClr val="B939E1"/>
                          </a:solidFill>
                          <a:latin typeface="Calibri" panose="020F0502020204030204" pitchFamily="34" charset="0"/>
                          <a:cs typeface="+mn-cs"/>
                        </a:rPr>
                        <a:t>חיזוק הגריאטריה השיקומית וטיוב הממשק מול השיקום באשפוז</a:t>
                      </a:r>
                    </a:p>
                    <a:p>
                      <a:pPr marL="285750" marR="0" lvl="0" indent="-285750" algn="r" defTabSz="914377" rtl="1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he-IL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370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r">
                        <a:lnSpc>
                          <a:spcPct val="106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b="1" dirty="0">
                          <a:solidFill>
                            <a:srgbClr val="B939E1"/>
                          </a:solidFill>
                          <a:latin typeface="Calibri" panose="020F0502020204030204" pitchFamily="34" charset="0"/>
                          <a:cs typeface="+mn-cs"/>
                        </a:rPr>
                        <a:t>הגדלת השירות בתחום התפתחות הילד</a:t>
                      </a:r>
                    </a:p>
                    <a:p>
                      <a:pPr marL="285750" indent="-285750" algn="r">
                        <a:lnSpc>
                          <a:spcPct val="106000"/>
                        </a:lnSpc>
                        <a:buFont typeface="Arial" panose="020B0604020202020204" pitchFamily="34" charset="0"/>
                        <a:buChar char="•"/>
                      </a:pPr>
                      <a:endParaRPr lang="he-IL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131000"/>
                  </a:ext>
                </a:extLst>
              </a:tr>
              <a:tr h="555721">
                <a:tc>
                  <a:txBody>
                    <a:bodyPr/>
                    <a:lstStyle/>
                    <a:p>
                      <a:pPr marL="285750" indent="-285750" algn="r">
                        <a:lnSpc>
                          <a:spcPct val="106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b="1" dirty="0" err="1">
                          <a:solidFill>
                            <a:srgbClr val="B939E1"/>
                          </a:solidFill>
                          <a:latin typeface="Calibri" panose="020F0502020204030204" pitchFamily="34" charset="0"/>
                          <a:cs typeface="+mn-cs"/>
                        </a:rPr>
                        <a:t>אסדרת</a:t>
                      </a:r>
                      <a:r>
                        <a:rPr lang="he-IL" b="1" dirty="0">
                          <a:solidFill>
                            <a:srgbClr val="B939E1"/>
                          </a:solidFill>
                          <a:latin typeface="Calibri" panose="020F0502020204030204" pitchFamily="34" charset="0"/>
                          <a:cs typeface="+mn-cs"/>
                        </a:rPr>
                        <a:t> תהליכי עבודה ביחידות פריון והולדה  </a:t>
                      </a:r>
                    </a:p>
                    <a:p>
                      <a:pPr marL="285750" lvl="0" indent="-285750" algn="r" defTabSz="685800" rtl="1">
                        <a:buFont typeface="Arial" panose="020B0604020202020204" pitchFamily="34" charset="0"/>
                        <a:buChar char="•"/>
                        <a:defRPr/>
                      </a:pPr>
                      <a:endParaRPr lang="he-IL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5758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r">
                        <a:lnSpc>
                          <a:spcPct val="106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b="1" dirty="0">
                          <a:solidFill>
                            <a:srgbClr val="B939E1"/>
                          </a:solidFill>
                          <a:latin typeface="Calibri" panose="020F0502020204030204" pitchFamily="34" charset="0"/>
                          <a:cs typeface="+mn-cs"/>
                        </a:rPr>
                        <a:t>שיפור חווית המטופל באשפוז פסיכיאטרי</a:t>
                      </a:r>
                    </a:p>
                    <a:p>
                      <a:pPr marL="285750" indent="-285750" algn="r">
                        <a:lnSpc>
                          <a:spcPct val="106000"/>
                        </a:lnSpc>
                        <a:buFont typeface="Arial" panose="020B0604020202020204" pitchFamily="34" charset="0"/>
                        <a:buChar char="•"/>
                      </a:pPr>
                      <a:endParaRPr lang="he-IL" b="1" dirty="0">
                        <a:solidFill>
                          <a:srgbClr val="B939E1"/>
                        </a:solidFill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9696039"/>
                  </a:ext>
                </a:extLst>
              </a:tr>
              <a:tr h="558139">
                <a:tc>
                  <a:txBody>
                    <a:bodyPr/>
                    <a:lstStyle/>
                    <a:p>
                      <a:pPr marL="285750" marR="0" lvl="0" indent="-285750" algn="r" fontAlgn="auto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800" b="1" kern="1200" dirty="0">
                          <a:solidFill>
                            <a:srgbClr val="B939E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בריאות השן - </a:t>
                      </a:r>
                      <a:r>
                        <a:rPr lang="he-IL" dirty="0">
                          <a:solidFill>
                            <a:srgbClr val="000000"/>
                          </a:solidFill>
                          <a:cs typeface="+mn-cs"/>
                        </a:rPr>
                        <a:t>שירות במיקוד לשנת 2025 </a:t>
                      </a:r>
                    </a:p>
                    <a:p>
                      <a:pPr marL="285750" marR="0" lvl="0" indent="-285750" algn="r" fontAlgn="auto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he-IL" dirty="0">
                        <a:solidFill>
                          <a:srgbClr val="000000"/>
                        </a:solidFill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101222"/>
                  </a:ext>
                </a:extLst>
              </a:tr>
            </a:tbl>
          </a:graphicData>
        </a:graphic>
      </p:graphicFrame>
      <p:sp>
        <p:nvSpPr>
          <p:cNvPr id="28" name="אליפסה 27">
            <a:extLst>
              <a:ext uri="{FF2B5EF4-FFF2-40B4-BE49-F238E27FC236}">
                <a16:creationId xmlns:a16="http://schemas.microsoft.com/office/drawing/2014/main" id="{365FC0B2-375C-4F16-8885-2005E326E82E}"/>
              </a:ext>
            </a:extLst>
          </p:cNvPr>
          <p:cNvSpPr/>
          <p:nvPr/>
        </p:nvSpPr>
        <p:spPr bwMode="gray">
          <a:xfrm>
            <a:off x="394422" y="-52227"/>
            <a:ext cx="915888" cy="915888"/>
          </a:xfrm>
          <a:prstGeom prst="ellipse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B75058E3-C774-427D-BAA9-E1F5AFFC6D0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68430" y="-78602"/>
            <a:ext cx="955259" cy="955259"/>
          </a:xfrm>
          <a:prstGeom prst="rect">
            <a:avLst/>
          </a:prstGeom>
        </p:spPr>
      </p:pic>
      <p:sp>
        <p:nvSpPr>
          <p:cNvPr id="31" name="Pie 6">
            <a:extLst>
              <a:ext uri="{FF2B5EF4-FFF2-40B4-BE49-F238E27FC236}">
                <a16:creationId xmlns:a16="http://schemas.microsoft.com/office/drawing/2014/main" id="{F1EA55C9-5419-44E6-AA75-00216D842284}"/>
              </a:ext>
            </a:extLst>
          </p:cNvPr>
          <p:cNvSpPr/>
          <p:nvPr/>
        </p:nvSpPr>
        <p:spPr bwMode="gray">
          <a:xfrm rot="7200000">
            <a:off x="440833" y="2705"/>
            <a:ext cx="807122" cy="806860"/>
          </a:xfrm>
          <a:prstGeom prst="pie">
            <a:avLst>
              <a:gd name="adj1" fmla="val 7020930"/>
              <a:gd name="adj2" fmla="val 3275777"/>
            </a:avLst>
          </a:prstGeom>
          <a:gradFill flip="none" rotWithShape="1">
            <a:gsLst>
              <a:gs pos="0">
                <a:srgbClr val="041E42">
                  <a:alpha val="71629"/>
                </a:srgbClr>
              </a:gs>
              <a:gs pos="99000">
                <a:schemeClr val="accent4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 rtl="1">
              <a:lnSpc>
                <a:spcPct val="106000"/>
              </a:lnSpc>
              <a:defRPr/>
            </a:pPr>
            <a:endParaRPr lang="en-IL" sz="485" b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8938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88B6A-C0A2-D20C-D68E-EB29A6E8A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49A2570-C422-E239-41E7-3C4AEE6C18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723177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9A2570-C422-E239-41E7-3C4AEE6C1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3177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מלבן 18">
            <a:extLst>
              <a:ext uri="{FF2B5EF4-FFF2-40B4-BE49-F238E27FC236}">
                <a16:creationId xmlns:a16="http://schemas.microsoft.com/office/drawing/2014/main" id="{E54F8D36-52E6-927E-0095-B109FF062636}"/>
              </a:ext>
            </a:extLst>
          </p:cNvPr>
          <p:cNvSpPr/>
          <p:nvPr/>
        </p:nvSpPr>
        <p:spPr bwMode="gray">
          <a:xfrm>
            <a:off x="10160" y="30480"/>
            <a:ext cx="12192000" cy="811434"/>
          </a:xfrm>
          <a:prstGeom prst="rect">
            <a:avLst/>
          </a:prstGeom>
          <a:gradFill>
            <a:gsLst>
              <a:gs pos="0">
                <a:srgbClr val="001035"/>
              </a:gs>
              <a:gs pos="99000">
                <a:srgbClr val="000000"/>
              </a:gs>
            </a:gsLst>
            <a:path path="circle">
              <a:fillToRect l="50000" t="50000" r="50000" b="50000"/>
            </a:path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DA8D9C4A-9C63-6427-6C98-644161F335BF}"/>
              </a:ext>
            </a:extLst>
          </p:cNvPr>
          <p:cNvSpPr/>
          <p:nvPr/>
        </p:nvSpPr>
        <p:spPr bwMode="gray">
          <a:xfrm>
            <a:off x="394422" y="-52227"/>
            <a:ext cx="915888" cy="915888"/>
          </a:xfrm>
          <a:prstGeom prst="ellipse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pic>
        <p:nvPicPr>
          <p:cNvPr id="23" name="Picture 8">
            <a:extLst>
              <a:ext uri="{FF2B5EF4-FFF2-40B4-BE49-F238E27FC236}">
                <a16:creationId xmlns:a16="http://schemas.microsoft.com/office/drawing/2014/main" id="{92DCC824-309B-30B8-5141-21B5AA71F41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68430" y="-78602"/>
            <a:ext cx="955259" cy="955259"/>
          </a:xfrm>
          <a:prstGeom prst="rect">
            <a:avLst/>
          </a:prstGeom>
        </p:spPr>
      </p:pic>
      <p:sp>
        <p:nvSpPr>
          <p:cNvPr id="6" name="כותרת 5">
            <a:extLst>
              <a:ext uri="{FF2B5EF4-FFF2-40B4-BE49-F238E27FC236}">
                <a16:creationId xmlns:a16="http://schemas.microsoft.com/office/drawing/2014/main" id="{3EBEAE51-8D6A-4D56-867E-FD6E72BF6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38" name="כותרת 1">
            <a:extLst>
              <a:ext uri="{FF2B5EF4-FFF2-40B4-BE49-F238E27FC236}">
                <a16:creationId xmlns:a16="http://schemas.microsoft.com/office/drawing/2014/main" id="{1A83B705-C3A3-4A61-8CE2-6F6F71919B68}"/>
              </a:ext>
            </a:extLst>
          </p:cNvPr>
          <p:cNvSpPr txBox="1">
            <a:spLocks/>
          </p:cNvSpPr>
          <p:nvPr/>
        </p:nvSpPr>
        <p:spPr bwMode="gray">
          <a:xfrm>
            <a:off x="918859" y="125867"/>
            <a:ext cx="11184000" cy="692151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r" defTabSz="914377" rtl="1" eaLnBrk="1" latinLnBrk="0" hangingPunct="1">
              <a:spcBef>
                <a:spcPct val="0"/>
              </a:spcBef>
              <a:buNone/>
              <a:defRPr sz="1662" b="1" kern="1200" baseline="0">
                <a:solidFill>
                  <a:srgbClr val="000E2E"/>
                </a:solidFill>
                <a:latin typeface="+mj-lt"/>
                <a:ea typeface="+mj-ea"/>
                <a:cs typeface="+mj-cs"/>
                <a:sym typeface="Open Sans Hebrew" panose="00000500000000000000" pitchFamily="2" charset="-79"/>
              </a:defRPr>
            </a:lvl1pPr>
          </a:lstStyle>
          <a:p>
            <a:r>
              <a:rPr lang="he-IL" sz="2800" dirty="0">
                <a:solidFill>
                  <a:schemeClr val="bg1"/>
                </a:solidFill>
              </a:rPr>
              <a:t>בשנת 2023 גובשה תוכנית רב שנתית למערכת הבריאות </a:t>
            </a:r>
          </a:p>
        </p:txBody>
      </p:sp>
      <p:grpSp>
        <p:nvGrpSpPr>
          <p:cNvPr id="152" name="קבוצה 16">
            <a:extLst>
              <a:ext uri="{FF2B5EF4-FFF2-40B4-BE49-F238E27FC236}">
                <a16:creationId xmlns:a16="http://schemas.microsoft.com/office/drawing/2014/main" id="{4A097040-4D01-4B02-8A0B-B5FFF67F61E0}"/>
              </a:ext>
            </a:extLst>
          </p:cNvPr>
          <p:cNvGrpSpPr>
            <a:grpSpLocks noChangeAspect="1"/>
          </p:cNvGrpSpPr>
          <p:nvPr/>
        </p:nvGrpSpPr>
        <p:grpSpPr>
          <a:xfrm>
            <a:off x="604584" y="877268"/>
            <a:ext cx="5696516" cy="5626752"/>
            <a:chOff x="3010275" y="231127"/>
            <a:chExt cx="6293901" cy="6293901"/>
          </a:xfrm>
        </p:grpSpPr>
        <p:pic>
          <p:nvPicPr>
            <p:cNvPr id="153" name="Picture 46">
              <a:extLst>
                <a:ext uri="{FF2B5EF4-FFF2-40B4-BE49-F238E27FC236}">
                  <a16:creationId xmlns:a16="http://schemas.microsoft.com/office/drawing/2014/main" id="{73AE9031-1D1B-4CBF-9C4F-7D39AC7C6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3010275" y="231127"/>
              <a:ext cx="6293901" cy="6293901"/>
            </a:xfrm>
            <a:prstGeom prst="rect">
              <a:avLst/>
            </a:prstGeom>
          </p:spPr>
        </p:pic>
        <p:sp>
          <p:nvSpPr>
            <p:cNvPr id="154" name="TextBox 47">
              <a:extLst>
                <a:ext uri="{FF2B5EF4-FFF2-40B4-BE49-F238E27FC236}">
                  <a16:creationId xmlns:a16="http://schemas.microsoft.com/office/drawing/2014/main" id="{F295B92C-DFF1-4CB5-8D60-2784570AB47D}"/>
                </a:ext>
              </a:extLst>
            </p:cNvPr>
            <p:cNvSpPr txBox="1"/>
            <p:nvPr/>
          </p:nvSpPr>
          <p:spPr>
            <a:xfrm>
              <a:off x="6606083" y="5720783"/>
              <a:ext cx="600067" cy="48197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תשתית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</a:b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פיזית</a:t>
              </a:r>
            </a:p>
          </p:txBody>
        </p:sp>
        <p:sp>
          <p:nvSpPr>
            <p:cNvPr id="155" name="TextBox 48">
              <a:extLst>
                <a:ext uri="{FF2B5EF4-FFF2-40B4-BE49-F238E27FC236}">
                  <a16:creationId xmlns:a16="http://schemas.microsoft.com/office/drawing/2014/main" id="{5639A895-9C71-4DBD-ACDF-320741AEB8AE}"/>
                </a:ext>
              </a:extLst>
            </p:cNvPr>
            <p:cNvSpPr txBox="1"/>
            <p:nvPr/>
          </p:nvSpPr>
          <p:spPr>
            <a:xfrm>
              <a:off x="4923669" y="5641082"/>
              <a:ext cx="805909" cy="48197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תשתית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</a:b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טכנולוגית</a:t>
              </a:r>
            </a:p>
          </p:txBody>
        </p:sp>
        <p:sp>
          <p:nvSpPr>
            <p:cNvPr id="156" name="TextBox 49">
              <a:extLst>
                <a:ext uri="{FF2B5EF4-FFF2-40B4-BE49-F238E27FC236}">
                  <a16:creationId xmlns:a16="http://schemas.microsoft.com/office/drawing/2014/main" id="{DAD4C5FB-39EA-4FE4-BCEC-D2B423504AEB}"/>
                </a:ext>
              </a:extLst>
            </p:cNvPr>
            <p:cNvSpPr txBox="1"/>
            <p:nvPr/>
          </p:nvSpPr>
          <p:spPr>
            <a:xfrm>
              <a:off x="4093123" y="5213592"/>
              <a:ext cx="959156" cy="48197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בתי חולים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ואשפוז</a:t>
              </a:r>
            </a:p>
          </p:txBody>
        </p:sp>
        <p:sp>
          <p:nvSpPr>
            <p:cNvPr id="157" name="TextBox 51">
              <a:extLst>
                <a:ext uri="{FF2B5EF4-FFF2-40B4-BE49-F238E27FC236}">
                  <a16:creationId xmlns:a16="http://schemas.microsoft.com/office/drawing/2014/main" id="{9FCC1ED7-41D2-4C1C-A9E4-F59575290E71}"/>
                </a:ext>
              </a:extLst>
            </p:cNvPr>
            <p:cNvSpPr txBox="1"/>
            <p:nvPr/>
          </p:nvSpPr>
          <p:spPr>
            <a:xfrm>
              <a:off x="3690136" y="4543176"/>
              <a:ext cx="662789" cy="48197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קופות חולים</a:t>
              </a:r>
            </a:p>
          </p:txBody>
        </p:sp>
        <p:sp>
          <p:nvSpPr>
            <p:cNvPr id="158" name="TextBox 52">
              <a:extLst>
                <a:ext uri="{FF2B5EF4-FFF2-40B4-BE49-F238E27FC236}">
                  <a16:creationId xmlns:a16="http://schemas.microsoft.com/office/drawing/2014/main" id="{A4A25B88-BB33-4D28-92F6-E16F4422691A}"/>
                </a:ext>
              </a:extLst>
            </p:cNvPr>
            <p:cNvSpPr txBox="1"/>
            <p:nvPr/>
          </p:nvSpPr>
          <p:spPr>
            <a:xfrm>
              <a:off x="3393928" y="3896853"/>
              <a:ext cx="662789" cy="48197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בניין הכוח</a:t>
              </a:r>
            </a:p>
          </p:txBody>
        </p:sp>
        <p:sp>
          <p:nvSpPr>
            <p:cNvPr id="159" name="TextBox 53">
              <a:extLst>
                <a:ext uri="{FF2B5EF4-FFF2-40B4-BE49-F238E27FC236}">
                  <a16:creationId xmlns:a16="http://schemas.microsoft.com/office/drawing/2014/main" id="{FC9B21C2-9872-4E15-AC1C-6E4488A03D7D}"/>
                </a:ext>
              </a:extLst>
            </p:cNvPr>
            <p:cNvSpPr txBox="1"/>
            <p:nvPr/>
          </p:nvSpPr>
          <p:spPr>
            <a:xfrm>
              <a:off x="3358363" y="2763902"/>
              <a:ext cx="663167" cy="48197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שירותים במיקוד</a:t>
              </a:r>
            </a:p>
          </p:txBody>
        </p:sp>
        <p:sp>
          <p:nvSpPr>
            <p:cNvPr id="160" name="TextBox 55">
              <a:extLst>
                <a:ext uri="{FF2B5EF4-FFF2-40B4-BE49-F238E27FC236}">
                  <a16:creationId xmlns:a16="http://schemas.microsoft.com/office/drawing/2014/main" id="{9539A449-F39A-41F4-8E84-6B7BE8CC8F50}"/>
                </a:ext>
              </a:extLst>
            </p:cNvPr>
            <p:cNvSpPr txBox="1"/>
            <p:nvPr/>
          </p:nvSpPr>
          <p:spPr>
            <a:xfrm>
              <a:off x="3745806" y="1485965"/>
              <a:ext cx="786748" cy="48197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זמינות השירות</a:t>
              </a:r>
            </a:p>
          </p:txBody>
        </p:sp>
        <p:sp>
          <p:nvSpPr>
            <p:cNvPr id="161" name="TextBox 56">
              <a:extLst>
                <a:ext uri="{FF2B5EF4-FFF2-40B4-BE49-F238E27FC236}">
                  <a16:creationId xmlns:a16="http://schemas.microsoft.com/office/drawing/2014/main" id="{E38E3395-7253-4877-B7D7-0A5F46B75967}"/>
                </a:ext>
              </a:extLst>
            </p:cNvPr>
            <p:cNvSpPr txBox="1"/>
            <p:nvPr/>
          </p:nvSpPr>
          <p:spPr>
            <a:xfrm>
              <a:off x="4966704" y="608743"/>
              <a:ext cx="702590" cy="96395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מו"פ וחדשנות בשירותי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</a:b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בריאות</a:t>
              </a:r>
            </a:p>
          </p:txBody>
        </p:sp>
        <p:sp>
          <p:nvSpPr>
            <p:cNvPr id="162" name="TextBox 57">
              <a:extLst>
                <a:ext uri="{FF2B5EF4-FFF2-40B4-BE49-F238E27FC236}">
                  <a16:creationId xmlns:a16="http://schemas.microsoft.com/office/drawing/2014/main" id="{AEDCD361-84A1-4D94-B866-6D78E550DCB7}"/>
                </a:ext>
              </a:extLst>
            </p:cNvPr>
            <p:cNvSpPr txBox="1"/>
            <p:nvPr/>
          </p:nvSpPr>
          <p:spPr>
            <a:xfrm>
              <a:off x="5811520" y="458282"/>
              <a:ext cx="710130" cy="72296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מידע נגיש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</a:b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ומקושר</a:t>
              </a:r>
            </a:p>
          </p:txBody>
        </p:sp>
        <p:sp>
          <p:nvSpPr>
            <p:cNvPr id="163" name="TextBox 58">
              <a:extLst>
                <a:ext uri="{FF2B5EF4-FFF2-40B4-BE49-F238E27FC236}">
                  <a16:creationId xmlns:a16="http://schemas.microsoft.com/office/drawing/2014/main" id="{63E9C91C-7349-47D1-BF82-13E865D386CB}"/>
                </a:ext>
              </a:extLst>
            </p:cNvPr>
            <p:cNvSpPr txBox="1"/>
            <p:nvPr/>
          </p:nvSpPr>
          <p:spPr>
            <a:xfrm>
              <a:off x="6725954" y="721931"/>
              <a:ext cx="836025" cy="48197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רגולציה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</a:b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מאפשרת</a:t>
              </a:r>
            </a:p>
          </p:txBody>
        </p:sp>
        <p:sp>
          <p:nvSpPr>
            <p:cNvPr id="164" name="TextBox 59">
              <a:extLst>
                <a:ext uri="{FF2B5EF4-FFF2-40B4-BE49-F238E27FC236}">
                  <a16:creationId xmlns:a16="http://schemas.microsoft.com/office/drawing/2014/main" id="{622B8869-DD50-4416-A09F-985AFFB086E1}"/>
                </a:ext>
              </a:extLst>
            </p:cNvPr>
            <p:cNvSpPr txBox="1"/>
            <p:nvPr/>
          </p:nvSpPr>
          <p:spPr>
            <a:xfrm>
              <a:off x="7561980" y="1298775"/>
              <a:ext cx="737797" cy="48197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מעגלי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חיים</a:t>
              </a:r>
            </a:p>
          </p:txBody>
        </p:sp>
        <p:sp>
          <p:nvSpPr>
            <p:cNvPr id="165" name="TextBox 60">
              <a:extLst>
                <a:ext uri="{FF2B5EF4-FFF2-40B4-BE49-F238E27FC236}">
                  <a16:creationId xmlns:a16="http://schemas.microsoft.com/office/drawing/2014/main" id="{976C54DB-71DA-4AAF-B695-DE02777A5638}"/>
                </a:ext>
              </a:extLst>
            </p:cNvPr>
            <p:cNvSpPr txBox="1"/>
            <p:nvPr/>
          </p:nvSpPr>
          <p:spPr>
            <a:xfrm>
              <a:off x="8324585" y="3032678"/>
              <a:ext cx="737797" cy="48197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שינויי אקלים</a:t>
              </a:r>
            </a:p>
          </p:txBody>
        </p:sp>
        <p:sp>
          <p:nvSpPr>
            <p:cNvPr id="166" name="TextBox 61">
              <a:extLst>
                <a:ext uri="{FF2B5EF4-FFF2-40B4-BE49-F238E27FC236}">
                  <a16:creationId xmlns:a16="http://schemas.microsoft.com/office/drawing/2014/main" id="{D0AD9803-F64F-4F36-9AF4-35C089E52AE3}"/>
                </a:ext>
              </a:extLst>
            </p:cNvPr>
            <p:cNvSpPr txBox="1"/>
            <p:nvPr/>
          </p:nvSpPr>
          <p:spPr>
            <a:xfrm>
              <a:off x="7356044" y="5280787"/>
              <a:ext cx="876505" cy="48197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חוסן המטפלים</a:t>
              </a:r>
            </a:p>
          </p:txBody>
        </p:sp>
        <p:sp>
          <p:nvSpPr>
            <p:cNvPr id="167" name="TextBox 62">
              <a:extLst>
                <a:ext uri="{FF2B5EF4-FFF2-40B4-BE49-F238E27FC236}">
                  <a16:creationId xmlns:a16="http://schemas.microsoft.com/office/drawing/2014/main" id="{8D0914CF-2F8E-4564-8B4F-49F41B3B052E}"/>
                </a:ext>
              </a:extLst>
            </p:cNvPr>
            <p:cNvSpPr txBox="1"/>
            <p:nvPr/>
          </p:nvSpPr>
          <p:spPr>
            <a:xfrm>
              <a:off x="8038229" y="3764273"/>
              <a:ext cx="1115187" cy="72296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תכנון סמכויות ומקצועות חדשים</a:t>
              </a:r>
            </a:p>
          </p:txBody>
        </p:sp>
        <p:sp>
          <p:nvSpPr>
            <p:cNvPr id="168" name="TextBox 63">
              <a:extLst>
                <a:ext uri="{FF2B5EF4-FFF2-40B4-BE49-F238E27FC236}">
                  <a16:creationId xmlns:a16="http://schemas.microsoft.com/office/drawing/2014/main" id="{05920AD8-A720-44F3-BC97-D8C003DA7F59}"/>
                </a:ext>
              </a:extLst>
            </p:cNvPr>
            <p:cNvSpPr txBox="1"/>
            <p:nvPr/>
          </p:nvSpPr>
          <p:spPr>
            <a:xfrm>
              <a:off x="7843126" y="4642964"/>
              <a:ext cx="798690" cy="72296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הגדלת היצע כוח אדם</a:t>
              </a:r>
            </a:p>
          </p:txBody>
        </p:sp>
        <p:sp>
          <p:nvSpPr>
            <p:cNvPr id="169" name="TextBox 64">
              <a:extLst>
                <a:ext uri="{FF2B5EF4-FFF2-40B4-BE49-F238E27FC236}">
                  <a16:creationId xmlns:a16="http://schemas.microsoft.com/office/drawing/2014/main" id="{D7820BCF-E8FF-4797-9786-606A005529FE}"/>
                </a:ext>
              </a:extLst>
            </p:cNvPr>
            <p:cNvSpPr txBox="1"/>
            <p:nvPr/>
          </p:nvSpPr>
          <p:spPr>
            <a:xfrm>
              <a:off x="5801090" y="5857643"/>
              <a:ext cx="655099" cy="48197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היערכות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</a:b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לחירום</a:t>
              </a:r>
            </a:p>
          </p:txBody>
        </p:sp>
        <p:sp>
          <p:nvSpPr>
            <p:cNvPr id="170" name="TextBox 65">
              <a:extLst>
                <a:ext uri="{FF2B5EF4-FFF2-40B4-BE49-F238E27FC236}">
                  <a16:creationId xmlns:a16="http://schemas.microsoft.com/office/drawing/2014/main" id="{2E7285B2-2DFF-4F2E-94FE-229F2951E6E6}"/>
                </a:ext>
              </a:extLst>
            </p:cNvPr>
            <p:cNvSpPr txBox="1"/>
            <p:nvPr/>
          </p:nvSpPr>
          <p:spPr>
            <a:xfrm>
              <a:off x="8018305" y="1948818"/>
              <a:ext cx="892735" cy="72296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שלטון מקומי, חינוך ורווחה</a:t>
              </a:r>
            </a:p>
          </p:txBody>
        </p:sp>
        <p:grpSp>
          <p:nvGrpSpPr>
            <p:cNvPr id="171" name="Group 66">
              <a:extLst>
                <a:ext uri="{FF2B5EF4-FFF2-40B4-BE49-F238E27FC236}">
                  <a16:creationId xmlns:a16="http://schemas.microsoft.com/office/drawing/2014/main" id="{22C2550E-C4D0-40E9-B1E9-BA65B2579441}"/>
                </a:ext>
              </a:extLst>
            </p:cNvPr>
            <p:cNvGrpSpPr/>
            <p:nvPr/>
          </p:nvGrpSpPr>
          <p:grpSpPr>
            <a:xfrm>
              <a:off x="4483201" y="1718672"/>
              <a:ext cx="3280509" cy="3134346"/>
              <a:chOff x="2353748" y="1630322"/>
              <a:chExt cx="3280509" cy="3134346"/>
            </a:xfrm>
          </p:grpSpPr>
          <p:sp>
            <p:nvSpPr>
              <p:cNvPr id="172" name="TextBox 67">
                <a:extLst>
                  <a:ext uri="{FF2B5EF4-FFF2-40B4-BE49-F238E27FC236}">
                    <a16:creationId xmlns:a16="http://schemas.microsoft.com/office/drawing/2014/main" id="{7475B752-C2EA-4AA3-A415-B51A4F83CA46}"/>
                  </a:ext>
                </a:extLst>
              </p:cNvPr>
              <p:cNvSpPr txBox="1"/>
              <p:nvPr/>
            </p:nvSpPr>
            <p:spPr>
              <a:xfrm>
                <a:off x="2557088" y="3607146"/>
                <a:ext cx="887561" cy="92952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Calibri" panose="020F0502020204030204" pitchFamily="34" charset="0"/>
                  </a:rPr>
                  <a:t>רגולציה, איתנות כלכלית</a:t>
                </a:r>
              </a:p>
            </p:txBody>
          </p:sp>
          <p:sp>
            <p:nvSpPr>
              <p:cNvPr id="173" name="TextBox 68">
                <a:extLst>
                  <a:ext uri="{FF2B5EF4-FFF2-40B4-BE49-F238E27FC236}">
                    <a16:creationId xmlns:a16="http://schemas.microsoft.com/office/drawing/2014/main" id="{C89EFB7B-2CDA-42FB-A3B3-C2C67686F33A}"/>
                  </a:ext>
                </a:extLst>
              </p:cNvPr>
              <p:cNvSpPr txBox="1"/>
              <p:nvPr/>
            </p:nvSpPr>
            <p:spPr>
              <a:xfrm>
                <a:off x="2353748" y="2356471"/>
                <a:ext cx="1032482" cy="92952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Calibri" panose="020F0502020204030204" pitchFamily="34" charset="0"/>
                  </a:rPr>
                  <a:t>זמינות ואיכות השירותים</a:t>
                </a:r>
              </a:p>
            </p:txBody>
          </p:sp>
          <p:sp>
            <p:nvSpPr>
              <p:cNvPr id="174" name="TextBox 69">
                <a:extLst>
                  <a:ext uri="{FF2B5EF4-FFF2-40B4-BE49-F238E27FC236}">
                    <a16:creationId xmlns:a16="http://schemas.microsoft.com/office/drawing/2014/main" id="{110681FD-4717-4042-9B0F-2CD46AB3D6D2}"/>
                  </a:ext>
                </a:extLst>
              </p:cNvPr>
              <p:cNvSpPr txBox="1"/>
              <p:nvPr/>
            </p:nvSpPr>
            <p:spPr>
              <a:xfrm>
                <a:off x="3238392" y="1630322"/>
                <a:ext cx="1568468" cy="92952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Calibri" panose="020F0502020204030204" pitchFamily="34" charset="0"/>
                  </a:rPr>
                  <a:t>האצה טכנולוגית וחיזוק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Calibri" panose="020F0502020204030204" pitchFamily="34" charset="0"/>
                  </a:rPr>
                </a:br>
                <a:r>
                  <a:rPr kumimoji="0" lang="he-I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Calibri" panose="020F0502020204030204" pitchFamily="34" charset="0"/>
                  </a:rPr>
                  <a:t>המשק</a:t>
                </a:r>
              </a:p>
            </p:txBody>
          </p:sp>
          <p:sp>
            <p:nvSpPr>
              <p:cNvPr id="175" name="TextBox 70">
                <a:extLst>
                  <a:ext uri="{FF2B5EF4-FFF2-40B4-BE49-F238E27FC236}">
                    <a16:creationId xmlns:a16="http://schemas.microsoft.com/office/drawing/2014/main" id="{E69CC06C-292E-4E20-A51A-8F0C623BDA38}"/>
                  </a:ext>
                </a:extLst>
              </p:cNvPr>
              <p:cNvSpPr txBox="1"/>
              <p:nvPr/>
            </p:nvSpPr>
            <p:spPr>
              <a:xfrm>
                <a:off x="4610978" y="2145785"/>
                <a:ext cx="1023279" cy="123936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Calibri" panose="020F0502020204030204" pitchFamily="34" charset="0"/>
                  </a:rPr>
                  <a:t>מניעת תחלואה וקידום בריאות</a:t>
                </a:r>
              </a:p>
            </p:txBody>
          </p:sp>
          <p:sp>
            <p:nvSpPr>
              <p:cNvPr id="176" name="TextBox 71">
                <a:extLst>
                  <a:ext uri="{FF2B5EF4-FFF2-40B4-BE49-F238E27FC236}">
                    <a16:creationId xmlns:a16="http://schemas.microsoft.com/office/drawing/2014/main" id="{598AD48F-BF81-4E31-8BB5-27B3835CFE8E}"/>
                  </a:ext>
                </a:extLst>
              </p:cNvPr>
              <p:cNvSpPr txBox="1"/>
              <p:nvPr/>
            </p:nvSpPr>
            <p:spPr>
              <a:xfrm>
                <a:off x="4692657" y="3665984"/>
                <a:ext cx="786442" cy="61968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Calibri" panose="020F0502020204030204" pitchFamily="34" charset="0"/>
                  </a:rPr>
                  <a:t>הון אנושי</a:t>
                </a:r>
              </a:p>
            </p:txBody>
          </p:sp>
          <p:sp>
            <p:nvSpPr>
              <p:cNvPr id="177" name="TextBox 72">
                <a:extLst>
                  <a:ext uri="{FF2B5EF4-FFF2-40B4-BE49-F238E27FC236}">
                    <a16:creationId xmlns:a16="http://schemas.microsoft.com/office/drawing/2014/main" id="{4220965D-20B7-4D8F-BE7D-96274EC02A6D}"/>
                  </a:ext>
                </a:extLst>
              </p:cNvPr>
              <p:cNvSpPr txBox="1"/>
              <p:nvPr/>
            </p:nvSpPr>
            <p:spPr>
              <a:xfrm>
                <a:off x="3499249" y="4454826"/>
                <a:ext cx="1046756" cy="30984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Calibri" panose="020F0502020204030204" pitchFamily="34" charset="0"/>
                  </a:rPr>
                  <a:t>תשתיות</a:t>
                </a:r>
              </a:p>
            </p:txBody>
          </p:sp>
        </p:grpSp>
      </p:grpSp>
      <p:sp>
        <p:nvSpPr>
          <p:cNvPr id="178" name="מלבן מעוגל 96">
            <a:extLst>
              <a:ext uri="{FF2B5EF4-FFF2-40B4-BE49-F238E27FC236}">
                <a16:creationId xmlns:a16="http://schemas.microsoft.com/office/drawing/2014/main" id="{51A4EDE1-2E17-4F4F-9C77-4560304EFD26}"/>
              </a:ext>
            </a:extLst>
          </p:cNvPr>
          <p:cNvSpPr/>
          <p:nvPr/>
        </p:nvSpPr>
        <p:spPr bwMode="gray">
          <a:xfrm>
            <a:off x="6838111" y="2345288"/>
            <a:ext cx="4835999" cy="680627"/>
          </a:xfrm>
          <a:prstGeom prst="roundRect">
            <a:avLst/>
          </a:prstGeom>
          <a:solidFill>
            <a:schemeClr val="bg1"/>
          </a:solidFill>
          <a:ln w="19050" cap="flat" cmpd="sng" algn="ctr">
            <a:gradFill>
              <a:gsLst>
                <a:gs pos="0">
                  <a:srgbClr val="A35EF2"/>
                </a:gs>
                <a:gs pos="100000">
                  <a:srgbClr val="5C18C9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rtl="1"/>
            <a:r>
              <a:rPr lang="he-IL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התכנית מגדירה את  </a:t>
            </a:r>
            <a:r>
              <a:rPr lang="he-IL" sz="2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הכיוונים האסטרטגיים</a:t>
            </a:r>
            <a:br>
              <a:rPr lang="en-US" sz="2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ואת </a:t>
            </a:r>
            <a:r>
              <a:rPr lang="he-IL" sz="2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יעדי המערכת </a:t>
            </a:r>
            <a:r>
              <a:rPr lang="he-IL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לטווח הקצר והארוך</a:t>
            </a:r>
          </a:p>
        </p:txBody>
      </p:sp>
      <p:sp>
        <p:nvSpPr>
          <p:cNvPr id="179" name="מלבן מעוגל 97">
            <a:extLst>
              <a:ext uri="{FF2B5EF4-FFF2-40B4-BE49-F238E27FC236}">
                <a16:creationId xmlns:a16="http://schemas.microsoft.com/office/drawing/2014/main" id="{1F723B43-2C24-470B-A628-DFAD56EB5F96}"/>
              </a:ext>
            </a:extLst>
          </p:cNvPr>
          <p:cNvSpPr/>
          <p:nvPr/>
        </p:nvSpPr>
        <p:spPr bwMode="gray">
          <a:xfrm>
            <a:off x="6838937" y="4240702"/>
            <a:ext cx="4835174" cy="680627"/>
          </a:xfrm>
          <a:prstGeom prst="roundRect">
            <a:avLst/>
          </a:prstGeom>
          <a:noFill/>
          <a:ln w="19050" cap="flat" cmpd="sng" algn="ctr">
            <a:gradFill>
              <a:gsLst>
                <a:gs pos="0">
                  <a:srgbClr val="4D76FF"/>
                </a:gs>
                <a:gs pos="100000">
                  <a:srgbClr val="0826E5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rtl="1"/>
            <a:r>
              <a:rPr lang="he-IL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מתוך התכנית נגזרות </a:t>
            </a:r>
            <a:r>
              <a:rPr lang="he-IL" sz="2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כלל תכניות העבודה</a:t>
            </a:r>
            <a:br>
              <a:rPr lang="en-US" sz="2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של המשרד  </a:t>
            </a:r>
          </a:p>
        </p:txBody>
      </p:sp>
      <p:sp>
        <p:nvSpPr>
          <p:cNvPr id="180" name="מלבן מעוגל 98">
            <a:extLst>
              <a:ext uri="{FF2B5EF4-FFF2-40B4-BE49-F238E27FC236}">
                <a16:creationId xmlns:a16="http://schemas.microsoft.com/office/drawing/2014/main" id="{8DA40794-79F1-4118-8978-8EAD67E08424}"/>
              </a:ext>
            </a:extLst>
          </p:cNvPr>
          <p:cNvSpPr/>
          <p:nvPr/>
        </p:nvSpPr>
        <p:spPr bwMode="gray">
          <a:xfrm>
            <a:off x="6838111" y="3299981"/>
            <a:ext cx="4835999" cy="680627"/>
          </a:xfrm>
          <a:prstGeom prst="roundRect">
            <a:avLst/>
          </a:prstGeom>
          <a:solidFill>
            <a:schemeClr val="bg1"/>
          </a:solidFill>
          <a:ln w="19050" cap="flat" cmpd="sng" algn="ctr">
            <a:gradFill>
              <a:gsLst>
                <a:gs pos="6000">
                  <a:srgbClr val="D37FE4"/>
                </a:gs>
                <a:gs pos="100000">
                  <a:srgbClr val="A20BD8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rtl="1"/>
            <a:r>
              <a:rPr lang="he-IL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התכנית </a:t>
            </a:r>
            <a:r>
              <a:rPr lang="he-IL" sz="2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מגדירה 6 תחומי ליבה </a:t>
            </a:r>
            <a:r>
              <a:rPr lang="he-IL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למערכת הבריאות, </a:t>
            </a:r>
            <a:r>
              <a:rPr lang="he-IL" sz="2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ותחומי משנה </a:t>
            </a:r>
            <a:r>
              <a:rPr lang="he-IL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למימוש הכיוונים האסטרטגיים</a:t>
            </a:r>
          </a:p>
        </p:txBody>
      </p:sp>
      <p:sp>
        <p:nvSpPr>
          <p:cNvPr id="181" name="צורה חופשית: צורה 17">
            <a:extLst>
              <a:ext uri="{FF2B5EF4-FFF2-40B4-BE49-F238E27FC236}">
                <a16:creationId xmlns:a16="http://schemas.microsoft.com/office/drawing/2014/main" id="{51E5423E-23DC-4677-A8A0-59D716606BD2}"/>
              </a:ext>
            </a:extLst>
          </p:cNvPr>
          <p:cNvSpPr/>
          <p:nvPr/>
        </p:nvSpPr>
        <p:spPr>
          <a:xfrm>
            <a:off x="11583272" y="2508541"/>
            <a:ext cx="308796" cy="329773"/>
          </a:xfrm>
          <a:custGeom>
            <a:avLst/>
            <a:gdLst>
              <a:gd name="connsiteX0" fmla="*/ 0 w 1835244"/>
              <a:gd name="connsiteY0" fmla="*/ 917622 h 1835244"/>
              <a:gd name="connsiteX1" fmla="*/ 917622 w 1835244"/>
              <a:gd name="connsiteY1" fmla="*/ 0 h 1835244"/>
              <a:gd name="connsiteX2" fmla="*/ 1835244 w 1835244"/>
              <a:gd name="connsiteY2" fmla="*/ 917622 h 1835244"/>
              <a:gd name="connsiteX3" fmla="*/ 917622 w 1835244"/>
              <a:gd name="connsiteY3" fmla="*/ 1835244 h 1835244"/>
              <a:gd name="connsiteX4" fmla="*/ 0 w 1835244"/>
              <a:gd name="connsiteY4" fmla="*/ 917622 h 183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244" h="1835244">
                <a:moveTo>
                  <a:pt x="0" y="917622"/>
                </a:moveTo>
                <a:cubicBezTo>
                  <a:pt x="0" y="410833"/>
                  <a:pt x="410833" y="0"/>
                  <a:pt x="917622" y="0"/>
                </a:cubicBezTo>
                <a:cubicBezTo>
                  <a:pt x="1424411" y="0"/>
                  <a:pt x="1835244" y="410833"/>
                  <a:pt x="1835244" y="917622"/>
                </a:cubicBezTo>
                <a:cubicBezTo>
                  <a:pt x="1835244" y="1424411"/>
                  <a:pt x="1424411" y="1835244"/>
                  <a:pt x="917622" y="1835244"/>
                </a:cubicBezTo>
                <a:cubicBezTo>
                  <a:pt x="410833" y="1835244"/>
                  <a:pt x="0" y="1424411"/>
                  <a:pt x="0" y="917622"/>
                </a:cubicBezTo>
                <a:close/>
              </a:path>
            </a:pathLst>
          </a:custGeom>
          <a:solidFill>
            <a:schemeClr val="bg1"/>
          </a:solidFill>
          <a:ln w="19050" cap="flat" cmpd="sng" algn="ctr">
            <a:gradFill>
              <a:gsLst>
                <a:gs pos="0">
                  <a:srgbClr val="A35EF2"/>
                </a:gs>
                <a:gs pos="100000">
                  <a:srgbClr val="5C18C9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2" name="צורה חופשית: צורה 17">
            <a:extLst>
              <a:ext uri="{FF2B5EF4-FFF2-40B4-BE49-F238E27FC236}">
                <a16:creationId xmlns:a16="http://schemas.microsoft.com/office/drawing/2014/main" id="{0CDE2092-181F-48A3-BF7B-0B31DE42254C}"/>
              </a:ext>
            </a:extLst>
          </p:cNvPr>
          <p:cNvSpPr/>
          <p:nvPr/>
        </p:nvSpPr>
        <p:spPr>
          <a:xfrm>
            <a:off x="11588333" y="3516937"/>
            <a:ext cx="308796" cy="329773"/>
          </a:xfrm>
          <a:custGeom>
            <a:avLst/>
            <a:gdLst>
              <a:gd name="connsiteX0" fmla="*/ 0 w 1835244"/>
              <a:gd name="connsiteY0" fmla="*/ 917622 h 1835244"/>
              <a:gd name="connsiteX1" fmla="*/ 917622 w 1835244"/>
              <a:gd name="connsiteY1" fmla="*/ 0 h 1835244"/>
              <a:gd name="connsiteX2" fmla="*/ 1835244 w 1835244"/>
              <a:gd name="connsiteY2" fmla="*/ 917622 h 1835244"/>
              <a:gd name="connsiteX3" fmla="*/ 917622 w 1835244"/>
              <a:gd name="connsiteY3" fmla="*/ 1835244 h 1835244"/>
              <a:gd name="connsiteX4" fmla="*/ 0 w 1835244"/>
              <a:gd name="connsiteY4" fmla="*/ 917622 h 183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244" h="1835244">
                <a:moveTo>
                  <a:pt x="0" y="917622"/>
                </a:moveTo>
                <a:cubicBezTo>
                  <a:pt x="0" y="410833"/>
                  <a:pt x="410833" y="0"/>
                  <a:pt x="917622" y="0"/>
                </a:cubicBezTo>
                <a:cubicBezTo>
                  <a:pt x="1424411" y="0"/>
                  <a:pt x="1835244" y="410833"/>
                  <a:pt x="1835244" y="917622"/>
                </a:cubicBezTo>
                <a:cubicBezTo>
                  <a:pt x="1835244" y="1424411"/>
                  <a:pt x="1424411" y="1835244"/>
                  <a:pt x="917622" y="1835244"/>
                </a:cubicBezTo>
                <a:cubicBezTo>
                  <a:pt x="410833" y="1835244"/>
                  <a:pt x="0" y="1424411"/>
                  <a:pt x="0" y="917622"/>
                </a:cubicBezTo>
                <a:close/>
              </a:path>
            </a:pathLst>
          </a:custGeom>
          <a:solidFill>
            <a:schemeClr val="bg1"/>
          </a:solidFill>
          <a:ln w="19050" cap="flat" cmpd="sng" algn="ctr">
            <a:gradFill>
              <a:gsLst>
                <a:gs pos="6000">
                  <a:srgbClr val="D37FE4"/>
                </a:gs>
                <a:gs pos="100000">
                  <a:srgbClr val="A20BD8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3" name="צורה חופשית: צורה 17">
            <a:extLst>
              <a:ext uri="{FF2B5EF4-FFF2-40B4-BE49-F238E27FC236}">
                <a16:creationId xmlns:a16="http://schemas.microsoft.com/office/drawing/2014/main" id="{E2367BB7-6188-4901-BD0B-FCB0B94B5271}"/>
              </a:ext>
            </a:extLst>
          </p:cNvPr>
          <p:cNvSpPr/>
          <p:nvPr/>
        </p:nvSpPr>
        <p:spPr>
          <a:xfrm>
            <a:off x="11588333" y="4432495"/>
            <a:ext cx="308796" cy="329773"/>
          </a:xfrm>
          <a:custGeom>
            <a:avLst/>
            <a:gdLst>
              <a:gd name="connsiteX0" fmla="*/ 0 w 1835244"/>
              <a:gd name="connsiteY0" fmla="*/ 917622 h 1835244"/>
              <a:gd name="connsiteX1" fmla="*/ 917622 w 1835244"/>
              <a:gd name="connsiteY1" fmla="*/ 0 h 1835244"/>
              <a:gd name="connsiteX2" fmla="*/ 1835244 w 1835244"/>
              <a:gd name="connsiteY2" fmla="*/ 917622 h 1835244"/>
              <a:gd name="connsiteX3" fmla="*/ 917622 w 1835244"/>
              <a:gd name="connsiteY3" fmla="*/ 1835244 h 1835244"/>
              <a:gd name="connsiteX4" fmla="*/ 0 w 1835244"/>
              <a:gd name="connsiteY4" fmla="*/ 917622 h 183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244" h="1835244">
                <a:moveTo>
                  <a:pt x="0" y="917622"/>
                </a:moveTo>
                <a:cubicBezTo>
                  <a:pt x="0" y="410833"/>
                  <a:pt x="410833" y="0"/>
                  <a:pt x="917622" y="0"/>
                </a:cubicBezTo>
                <a:cubicBezTo>
                  <a:pt x="1424411" y="0"/>
                  <a:pt x="1835244" y="410833"/>
                  <a:pt x="1835244" y="917622"/>
                </a:cubicBezTo>
                <a:cubicBezTo>
                  <a:pt x="1835244" y="1424411"/>
                  <a:pt x="1424411" y="1835244"/>
                  <a:pt x="917622" y="1835244"/>
                </a:cubicBezTo>
                <a:cubicBezTo>
                  <a:pt x="410833" y="1835244"/>
                  <a:pt x="0" y="1424411"/>
                  <a:pt x="0" y="917622"/>
                </a:cubicBezTo>
                <a:close/>
              </a:path>
            </a:pathLst>
          </a:custGeom>
          <a:solidFill>
            <a:schemeClr val="bg1"/>
          </a:solidFill>
          <a:ln w="19050" cap="flat" cmpd="sng" algn="ctr">
            <a:gradFill>
              <a:gsLst>
                <a:gs pos="0">
                  <a:srgbClr val="4D76FF"/>
                </a:gs>
                <a:gs pos="100000">
                  <a:srgbClr val="0826E5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4" name="סוגר זוויתי 5">
            <a:extLst>
              <a:ext uri="{FF2B5EF4-FFF2-40B4-BE49-F238E27FC236}">
                <a16:creationId xmlns:a16="http://schemas.microsoft.com/office/drawing/2014/main" id="{558BC01A-5DFB-4272-983B-1E557DC6054F}"/>
              </a:ext>
            </a:extLst>
          </p:cNvPr>
          <p:cNvSpPr/>
          <p:nvPr/>
        </p:nvSpPr>
        <p:spPr bwMode="gray">
          <a:xfrm>
            <a:off x="6286047" y="2345288"/>
            <a:ext cx="449624" cy="3122496"/>
          </a:xfrm>
          <a:prstGeom prst="chevron">
            <a:avLst/>
          </a:prstGeom>
          <a:solidFill>
            <a:srgbClr val="E0F0FA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he-I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3133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88B6A-C0A2-D20C-D68E-EB29A6E8A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49A2570-C422-E239-41E7-3C4AEE6C18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723177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9A2570-C422-E239-41E7-3C4AEE6C1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3177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7">
            <a:extLst>
              <a:ext uri="{FF2B5EF4-FFF2-40B4-BE49-F238E27FC236}">
                <a16:creationId xmlns:a16="http://schemas.microsoft.com/office/drawing/2014/main" id="{62D76D69-A896-42EB-847F-A73A6F0F4BFF}"/>
              </a:ext>
            </a:extLst>
          </p:cNvPr>
          <p:cNvSpPr/>
          <p:nvPr/>
        </p:nvSpPr>
        <p:spPr bwMode="gray">
          <a:xfrm>
            <a:off x="143838" y="957618"/>
            <a:ext cx="12192000" cy="15275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מערכת הבריאות במלחמת " חרבות ברזל"</a:t>
            </a:r>
            <a:endParaRPr kumimoji="0" lang="he-IL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31" name="דיאגרמה 30">
            <a:extLst>
              <a:ext uri="{FF2B5EF4-FFF2-40B4-BE49-F238E27FC236}">
                <a16:creationId xmlns:a16="http://schemas.microsoft.com/office/drawing/2014/main" id="{3E679625-6B43-47EF-B4B3-516557346D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5920556"/>
              </p:ext>
            </p:extLst>
          </p:nvPr>
        </p:nvGraphicFramePr>
        <p:xfrm>
          <a:off x="1155043" y="2334855"/>
          <a:ext cx="10169589" cy="4399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2" name="מלבן 31">
            <a:extLst>
              <a:ext uri="{FF2B5EF4-FFF2-40B4-BE49-F238E27FC236}">
                <a16:creationId xmlns:a16="http://schemas.microsoft.com/office/drawing/2014/main" id="{DAA2C9D0-EDFD-40AA-8E24-6A4F5C7E4FCA}"/>
              </a:ext>
            </a:extLst>
          </p:cNvPr>
          <p:cNvSpPr/>
          <p:nvPr/>
        </p:nvSpPr>
        <p:spPr>
          <a:xfrm>
            <a:off x="1849904" y="701896"/>
            <a:ext cx="8746378" cy="8211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algn="ctr"/>
            <a:r>
              <a:rPr lang="he-IL" sz="4000" b="1" dirty="0">
                <a:solidFill>
                  <a:srgbClr val="9CC4F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מערכת הבריאות במלחמת 'חרבות ברזל'</a:t>
            </a:r>
          </a:p>
        </p:txBody>
      </p:sp>
    </p:spTree>
    <p:extLst>
      <p:ext uri="{BB962C8B-B14F-4D97-AF65-F5344CB8AC3E}">
        <p14:creationId xmlns:p14="http://schemas.microsoft.com/office/powerpoint/2010/main" val="403951854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88B6A-C0A2-D20C-D68E-EB29A6E8A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49A2570-C422-E239-41E7-3C4AEE6C18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723177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9A2570-C422-E239-41E7-3C4AEE6C1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3177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מלבן 18">
            <a:extLst>
              <a:ext uri="{FF2B5EF4-FFF2-40B4-BE49-F238E27FC236}">
                <a16:creationId xmlns:a16="http://schemas.microsoft.com/office/drawing/2014/main" id="{E54F8D36-52E6-927E-0095-B109FF062636}"/>
              </a:ext>
            </a:extLst>
          </p:cNvPr>
          <p:cNvSpPr/>
          <p:nvPr/>
        </p:nvSpPr>
        <p:spPr bwMode="gray">
          <a:xfrm>
            <a:off x="0" y="30480"/>
            <a:ext cx="12202160" cy="811434"/>
          </a:xfrm>
          <a:prstGeom prst="rect">
            <a:avLst/>
          </a:prstGeom>
          <a:gradFill>
            <a:gsLst>
              <a:gs pos="0">
                <a:srgbClr val="001035"/>
              </a:gs>
              <a:gs pos="99000">
                <a:srgbClr val="000000"/>
              </a:gs>
            </a:gsLst>
            <a:path path="circle">
              <a:fillToRect l="50000" t="50000" r="50000" b="50000"/>
            </a:path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sp>
        <p:nvSpPr>
          <p:cNvPr id="28" name="אליפסה 27">
            <a:extLst>
              <a:ext uri="{FF2B5EF4-FFF2-40B4-BE49-F238E27FC236}">
                <a16:creationId xmlns:a16="http://schemas.microsoft.com/office/drawing/2014/main" id="{A9FB105F-AC03-489C-A59B-B4EC73BB4BBA}"/>
              </a:ext>
            </a:extLst>
          </p:cNvPr>
          <p:cNvSpPr/>
          <p:nvPr/>
        </p:nvSpPr>
        <p:spPr bwMode="gray">
          <a:xfrm>
            <a:off x="394422" y="-52227"/>
            <a:ext cx="915888" cy="915888"/>
          </a:xfrm>
          <a:prstGeom prst="ellipse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44EBC325-6CB1-499F-9B21-9F9DF449333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68430" y="-78602"/>
            <a:ext cx="955259" cy="955259"/>
          </a:xfrm>
          <a:prstGeom prst="rect">
            <a:avLst/>
          </a:prstGeom>
        </p:spPr>
      </p:pic>
      <p:sp>
        <p:nvSpPr>
          <p:cNvPr id="23" name="TextBox 1">
            <a:extLst>
              <a:ext uri="{FF2B5EF4-FFF2-40B4-BE49-F238E27FC236}">
                <a16:creationId xmlns:a16="http://schemas.microsoft.com/office/drawing/2014/main" id="{73E6E858-B7A7-4304-89A4-522535929080}"/>
              </a:ext>
            </a:extLst>
          </p:cNvPr>
          <p:cNvSpPr txBox="1"/>
          <p:nvPr/>
        </p:nvSpPr>
        <p:spPr>
          <a:xfrm>
            <a:off x="5390036" y="297911"/>
            <a:ext cx="60941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sz="2800" b="1" dirty="0">
                <a:solidFill>
                  <a:schemeClr val="bg1"/>
                </a:solidFill>
                <a:latin typeface="Open Sans Hebrew" panose="00000500000000000000" pitchFamily="2" charset="-79"/>
                <a:ea typeface="+mj-ea"/>
                <a:cs typeface="Open Sans Hebrew" panose="00000500000000000000" pitchFamily="2" charset="-79"/>
                <a:sym typeface="Open Sans Hebrew" panose="00000500000000000000" pitchFamily="2" charset="-79"/>
              </a:rPr>
              <a:t>קיצוצים בתקציב משרד הבריאות לשנת 2025</a:t>
            </a:r>
            <a:endParaRPr lang="en-US" sz="2800" b="1" dirty="0">
              <a:solidFill>
                <a:schemeClr val="bg1"/>
              </a:solidFill>
              <a:latin typeface="Open Sans Hebrew" panose="00000500000000000000" pitchFamily="2" charset="-79"/>
              <a:ea typeface="+mj-ea"/>
              <a:cs typeface="Open Sans Hebrew" panose="00000500000000000000" pitchFamily="2" charset="-79"/>
              <a:sym typeface="Open Sans Hebrew" panose="00000500000000000000" pitchFamily="2" charset="-79"/>
            </a:endParaRPr>
          </a:p>
        </p:txBody>
      </p:sp>
      <p:grpSp>
        <p:nvGrpSpPr>
          <p:cNvPr id="27" name="קבוצה 26">
            <a:extLst>
              <a:ext uri="{FF2B5EF4-FFF2-40B4-BE49-F238E27FC236}">
                <a16:creationId xmlns:a16="http://schemas.microsoft.com/office/drawing/2014/main" id="{BAEC639B-AF97-4E2F-B9AB-1F554E294C53}"/>
              </a:ext>
            </a:extLst>
          </p:cNvPr>
          <p:cNvGrpSpPr/>
          <p:nvPr/>
        </p:nvGrpSpPr>
        <p:grpSpPr>
          <a:xfrm>
            <a:off x="8241313" y="1176288"/>
            <a:ext cx="2496316" cy="2084426"/>
            <a:chOff x="5491896" y="206952"/>
            <a:chExt cx="2496316" cy="1497789"/>
          </a:xfrm>
        </p:grpSpPr>
        <p:sp>
          <p:nvSpPr>
            <p:cNvPr id="34" name="מלבן: פינות מעוגלות 33">
              <a:extLst>
                <a:ext uri="{FF2B5EF4-FFF2-40B4-BE49-F238E27FC236}">
                  <a16:creationId xmlns:a16="http://schemas.microsoft.com/office/drawing/2014/main" id="{8FE34895-B1A0-4978-B77D-272D1EFE085E}"/>
                </a:ext>
              </a:extLst>
            </p:cNvPr>
            <p:cNvSpPr/>
            <p:nvPr/>
          </p:nvSpPr>
          <p:spPr>
            <a:xfrm>
              <a:off x="5491896" y="206952"/>
              <a:ext cx="2496316" cy="1497789"/>
            </a:xfrm>
            <a:prstGeom prst="roundRect">
              <a:avLst/>
            </a:prstGeom>
            <a:solidFill>
              <a:srgbClr val="A9EAF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708449"/>
                <a:satOff val="-48750"/>
                <a:lumOff val="696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35" name="מלבן: פינות מעוגלות 4">
              <a:extLst>
                <a:ext uri="{FF2B5EF4-FFF2-40B4-BE49-F238E27FC236}">
                  <a16:creationId xmlns:a16="http://schemas.microsoft.com/office/drawing/2014/main" id="{8132ADE7-958A-462F-B96C-97FBF6711A04}"/>
                </a:ext>
              </a:extLst>
            </p:cNvPr>
            <p:cNvSpPr txBox="1"/>
            <p:nvPr/>
          </p:nvSpPr>
          <p:spPr>
            <a:xfrm>
              <a:off x="5565012" y="280068"/>
              <a:ext cx="2350084" cy="1351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3200" b="1" kern="1200" dirty="0">
                  <a:solidFill>
                    <a:srgbClr val="53565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יישום פעימות עבר</a:t>
              </a:r>
            </a:p>
            <a:p>
              <a:pPr marL="0" lvl="0" indent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3200" b="1" dirty="0">
                  <a:solidFill>
                    <a:srgbClr val="53565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120 מיליון ₪</a:t>
              </a:r>
            </a:p>
          </p:txBody>
        </p:sp>
      </p:grp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D62CB350-8C3C-495A-A629-94F5841F2986}"/>
              </a:ext>
            </a:extLst>
          </p:cNvPr>
          <p:cNvGrpSpPr/>
          <p:nvPr/>
        </p:nvGrpSpPr>
        <p:grpSpPr>
          <a:xfrm>
            <a:off x="4766025" y="1252018"/>
            <a:ext cx="2496316" cy="2324404"/>
            <a:chOff x="5491896" y="206952"/>
            <a:chExt cx="2496316" cy="1670228"/>
          </a:xfrm>
        </p:grpSpPr>
        <p:sp>
          <p:nvSpPr>
            <p:cNvPr id="41" name="מלבן: פינות מעוגלות 40">
              <a:extLst>
                <a:ext uri="{FF2B5EF4-FFF2-40B4-BE49-F238E27FC236}">
                  <a16:creationId xmlns:a16="http://schemas.microsoft.com/office/drawing/2014/main" id="{C82E9E08-471B-4E6D-A86E-2AE9FAF118DC}"/>
                </a:ext>
              </a:extLst>
            </p:cNvPr>
            <p:cNvSpPr/>
            <p:nvPr/>
          </p:nvSpPr>
          <p:spPr>
            <a:xfrm>
              <a:off x="5491896" y="206952"/>
              <a:ext cx="2496316" cy="1497789"/>
            </a:xfrm>
            <a:prstGeom prst="roundRect">
              <a:avLst/>
            </a:prstGeom>
            <a:solidFill>
              <a:srgbClr val="A9EAF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708449"/>
                <a:satOff val="-48750"/>
                <a:lumOff val="696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42" name="מלבן: פינות מעוגלות 4">
              <a:extLst>
                <a:ext uri="{FF2B5EF4-FFF2-40B4-BE49-F238E27FC236}">
                  <a16:creationId xmlns:a16="http://schemas.microsoft.com/office/drawing/2014/main" id="{07012EBB-8C1F-4C79-A253-9A9218167048}"/>
                </a:ext>
              </a:extLst>
            </p:cNvPr>
            <p:cNvSpPr txBox="1"/>
            <p:nvPr/>
          </p:nvSpPr>
          <p:spPr>
            <a:xfrm>
              <a:off x="5491896" y="525623"/>
              <a:ext cx="2350084" cy="1351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3200" b="1" kern="1200" dirty="0" err="1">
                  <a:solidFill>
                    <a:srgbClr val="53565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תכניות</a:t>
              </a:r>
              <a:r>
                <a:rPr lang="he-IL" sz="3200" b="1" kern="1200" dirty="0">
                  <a:solidFill>
                    <a:srgbClr val="53565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לאומיות בתי חולים כללים</a:t>
              </a:r>
            </a:p>
            <a:p>
              <a:pPr marL="0" lvl="0" indent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3200" b="1" dirty="0">
                  <a:solidFill>
                    <a:srgbClr val="53565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 מיליון ₪</a:t>
              </a:r>
            </a:p>
            <a:p>
              <a:pPr marL="0" lvl="0" indent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e-IL" sz="3200" b="1" kern="1200" dirty="0">
                <a:solidFill>
                  <a:srgbClr val="5356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קבוצה 42">
            <a:extLst>
              <a:ext uri="{FF2B5EF4-FFF2-40B4-BE49-F238E27FC236}">
                <a16:creationId xmlns:a16="http://schemas.microsoft.com/office/drawing/2014/main" id="{0D62222D-F45A-4E04-BF9F-3D949953E858}"/>
              </a:ext>
            </a:extLst>
          </p:cNvPr>
          <p:cNvGrpSpPr/>
          <p:nvPr/>
        </p:nvGrpSpPr>
        <p:grpSpPr>
          <a:xfrm>
            <a:off x="8168197" y="4019906"/>
            <a:ext cx="2496316" cy="2384253"/>
            <a:chOff x="5491896" y="206952"/>
            <a:chExt cx="2496316" cy="1713233"/>
          </a:xfrm>
        </p:grpSpPr>
        <p:sp>
          <p:nvSpPr>
            <p:cNvPr id="44" name="מלבן: פינות מעוגלות 43">
              <a:extLst>
                <a:ext uri="{FF2B5EF4-FFF2-40B4-BE49-F238E27FC236}">
                  <a16:creationId xmlns:a16="http://schemas.microsoft.com/office/drawing/2014/main" id="{4F44B1D4-EB65-4E90-B8E4-65A1DFFC997E}"/>
                </a:ext>
              </a:extLst>
            </p:cNvPr>
            <p:cNvSpPr/>
            <p:nvPr/>
          </p:nvSpPr>
          <p:spPr>
            <a:xfrm>
              <a:off x="5491896" y="206952"/>
              <a:ext cx="2496316" cy="1497789"/>
            </a:xfrm>
            <a:prstGeom prst="roundRect">
              <a:avLst/>
            </a:prstGeom>
            <a:solidFill>
              <a:srgbClr val="A9EAF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708449"/>
                <a:satOff val="-48750"/>
                <a:lumOff val="696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45" name="מלבן: פינות מעוגלות 4">
              <a:extLst>
                <a:ext uri="{FF2B5EF4-FFF2-40B4-BE49-F238E27FC236}">
                  <a16:creationId xmlns:a16="http://schemas.microsoft.com/office/drawing/2014/main" id="{91386854-8E06-4659-BF47-CAFB96139469}"/>
                </a:ext>
              </a:extLst>
            </p:cNvPr>
            <p:cNvSpPr txBox="1"/>
            <p:nvPr/>
          </p:nvSpPr>
          <p:spPr>
            <a:xfrm>
              <a:off x="5565012" y="280068"/>
              <a:ext cx="2350084" cy="16401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3200" b="1" kern="1200" dirty="0">
                  <a:solidFill>
                    <a:srgbClr val="53565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קיצוץ תקנים במטה משרד הבריאות</a:t>
              </a:r>
            </a:p>
          </p:txBody>
        </p:sp>
      </p:grpSp>
      <p:grpSp>
        <p:nvGrpSpPr>
          <p:cNvPr id="46" name="קבוצה 45">
            <a:extLst>
              <a:ext uri="{FF2B5EF4-FFF2-40B4-BE49-F238E27FC236}">
                <a16:creationId xmlns:a16="http://schemas.microsoft.com/office/drawing/2014/main" id="{44C98FD2-7070-4003-8FB2-F8CFFC807561}"/>
              </a:ext>
            </a:extLst>
          </p:cNvPr>
          <p:cNvGrpSpPr/>
          <p:nvPr/>
        </p:nvGrpSpPr>
        <p:grpSpPr>
          <a:xfrm>
            <a:off x="4766025" y="4019906"/>
            <a:ext cx="2496316" cy="2084426"/>
            <a:chOff x="5491896" y="206952"/>
            <a:chExt cx="2496316" cy="1497789"/>
          </a:xfrm>
        </p:grpSpPr>
        <p:sp>
          <p:nvSpPr>
            <p:cNvPr id="47" name="מלבן: פינות מעוגלות 46">
              <a:extLst>
                <a:ext uri="{FF2B5EF4-FFF2-40B4-BE49-F238E27FC236}">
                  <a16:creationId xmlns:a16="http://schemas.microsoft.com/office/drawing/2014/main" id="{EA29F2BE-358C-4DAA-81D8-EE659C5FA3C7}"/>
                </a:ext>
              </a:extLst>
            </p:cNvPr>
            <p:cNvSpPr/>
            <p:nvPr/>
          </p:nvSpPr>
          <p:spPr>
            <a:xfrm>
              <a:off x="5491896" y="206952"/>
              <a:ext cx="2496316" cy="1497789"/>
            </a:xfrm>
            <a:prstGeom prst="roundRect">
              <a:avLst/>
            </a:prstGeom>
            <a:solidFill>
              <a:srgbClr val="A9EAF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708449"/>
                <a:satOff val="-48750"/>
                <a:lumOff val="696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48" name="מלבן: פינות מעוגלות 4">
              <a:extLst>
                <a:ext uri="{FF2B5EF4-FFF2-40B4-BE49-F238E27FC236}">
                  <a16:creationId xmlns:a16="http://schemas.microsoft.com/office/drawing/2014/main" id="{4CDCB496-4F57-40F5-863C-977813F8D372}"/>
                </a:ext>
              </a:extLst>
            </p:cNvPr>
            <p:cNvSpPr txBox="1"/>
            <p:nvPr/>
          </p:nvSpPr>
          <p:spPr>
            <a:xfrm>
              <a:off x="5565012" y="280068"/>
              <a:ext cx="2350084" cy="1351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3200" b="1" kern="1200" dirty="0">
                  <a:solidFill>
                    <a:srgbClr val="53565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מטה משרד</a:t>
              </a:r>
            </a:p>
            <a:p>
              <a:pPr marL="0" lvl="0" indent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3200" b="1" dirty="0">
                  <a:solidFill>
                    <a:srgbClr val="53565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60 מיליון ₪ </a:t>
              </a:r>
              <a:endParaRPr lang="he-IL" sz="3200" b="1" kern="1200" dirty="0">
                <a:solidFill>
                  <a:srgbClr val="5356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קבוצה 49">
            <a:extLst>
              <a:ext uri="{FF2B5EF4-FFF2-40B4-BE49-F238E27FC236}">
                <a16:creationId xmlns:a16="http://schemas.microsoft.com/office/drawing/2014/main" id="{97518B11-965F-4D13-9F69-42F9FE7438F1}"/>
              </a:ext>
            </a:extLst>
          </p:cNvPr>
          <p:cNvGrpSpPr/>
          <p:nvPr/>
        </p:nvGrpSpPr>
        <p:grpSpPr>
          <a:xfrm>
            <a:off x="1290737" y="1252018"/>
            <a:ext cx="2496316" cy="2084426"/>
            <a:chOff x="5491896" y="206952"/>
            <a:chExt cx="2496316" cy="1497789"/>
          </a:xfrm>
        </p:grpSpPr>
        <p:sp>
          <p:nvSpPr>
            <p:cNvPr id="54" name="מלבן: פינות מעוגלות 53">
              <a:extLst>
                <a:ext uri="{FF2B5EF4-FFF2-40B4-BE49-F238E27FC236}">
                  <a16:creationId xmlns:a16="http://schemas.microsoft.com/office/drawing/2014/main" id="{CCCA51FB-1D17-439B-94A7-7A9E69859B31}"/>
                </a:ext>
              </a:extLst>
            </p:cNvPr>
            <p:cNvSpPr/>
            <p:nvPr/>
          </p:nvSpPr>
          <p:spPr>
            <a:xfrm>
              <a:off x="5491896" y="206952"/>
              <a:ext cx="2496316" cy="1497789"/>
            </a:xfrm>
            <a:prstGeom prst="roundRect">
              <a:avLst/>
            </a:prstGeom>
            <a:solidFill>
              <a:srgbClr val="A9EAF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708449"/>
                <a:satOff val="-48750"/>
                <a:lumOff val="696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55" name="מלבן: פינות מעוגלות 4">
              <a:extLst>
                <a:ext uri="{FF2B5EF4-FFF2-40B4-BE49-F238E27FC236}">
                  <a16:creationId xmlns:a16="http://schemas.microsoft.com/office/drawing/2014/main" id="{EE293E7E-AFA7-4CE1-8211-48E7E70EC6C5}"/>
                </a:ext>
              </a:extLst>
            </p:cNvPr>
            <p:cNvSpPr txBox="1"/>
            <p:nvPr/>
          </p:nvSpPr>
          <p:spPr>
            <a:xfrm>
              <a:off x="5565012" y="280068"/>
              <a:ext cx="2350084" cy="1351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3200" b="1" kern="1200" dirty="0">
                  <a:solidFill>
                    <a:srgbClr val="53565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תמיכות בקופות חולים</a:t>
              </a:r>
            </a:p>
            <a:p>
              <a:pPr marL="0" lvl="0" indent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3200" b="1" dirty="0">
                  <a:solidFill>
                    <a:srgbClr val="53565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50 מיליון ₪</a:t>
              </a:r>
            </a:p>
          </p:txBody>
        </p:sp>
      </p:grp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6AEBC412-C040-402A-A651-7F82AC8BD3BF}"/>
              </a:ext>
            </a:extLst>
          </p:cNvPr>
          <p:cNvGrpSpPr/>
          <p:nvPr/>
        </p:nvGrpSpPr>
        <p:grpSpPr>
          <a:xfrm>
            <a:off x="1363853" y="3918153"/>
            <a:ext cx="2496316" cy="2084426"/>
            <a:chOff x="5491896" y="206952"/>
            <a:chExt cx="2496316" cy="1497789"/>
          </a:xfrm>
        </p:grpSpPr>
        <p:sp>
          <p:nvSpPr>
            <p:cNvPr id="30" name="מלבן: פינות מעוגלות 29">
              <a:extLst>
                <a:ext uri="{FF2B5EF4-FFF2-40B4-BE49-F238E27FC236}">
                  <a16:creationId xmlns:a16="http://schemas.microsoft.com/office/drawing/2014/main" id="{9EC6087D-6855-4F16-AEE9-BFD233D09665}"/>
                </a:ext>
              </a:extLst>
            </p:cNvPr>
            <p:cNvSpPr/>
            <p:nvPr/>
          </p:nvSpPr>
          <p:spPr>
            <a:xfrm>
              <a:off x="5491896" y="206952"/>
              <a:ext cx="2496316" cy="1497789"/>
            </a:xfrm>
            <a:prstGeom prst="roundRect">
              <a:avLst/>
            </a:prstGeom>
            <a:solidFill>
              <a:srgbClr val="A9EAF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708449"/>
                <a:satOff val="-48750"/>
                <a:lumOff val="696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31" name="מלבן: פינות מעוגלות 4">
              <a:extLst>
                <a:ext uri="{FF2B5EF4-FFF2-40B4-BE49-F238E27FC236}">
                  <a16:creationId xmlns:a16="http://schemas.microsoft.com/office/drawing/2014/main" id="{7601266C-43E9-4136-B3DE-EEA38B02F66F}"/>
                </a:ext>
              </a:extLst>
            </p:cNvPr>
            <p:cNvSpPr txBox="1"/>
            <p:nvPr/>
          </p:nvSpPr>
          <p:spPr>
            <a:xfrm>
              <a:off x="5565012" y="280068"/>
              <a:ext cx="2350084" cy="1351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3200" b="1" kern="1200" dirty="0">
                  <a:solidFill>
                    <a:srgbClr val="53565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קיצוץ רוחבי</a:t>
              </a:r>
            </a:p>
            <a:p>
              <a:pPr marL="0" lvl="0" indent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3200" b="1" dirty="0">
                  <a:solidFill>
                    <a:srgbClr val="53565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53 מיליון 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428893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88B6A-C0A2-D20C-D68E-EB29A6E8A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49A2570-C422-E239-41E7-3C4AEE6C18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723177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9A2570-C422-E239-41E7-3C4AEE6C1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3177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מלבן 18">
            <a:extLst>
              <a:ext uri="{FF2B5EF4-FFF2-40B4-BE49-F238E27FC236}">
                <a16:creationId xmlns:a16="http://schemas.microsoft.com/office/drawing/2014/main" id="{E54F8D36-52E6-927E-0095-B109FF062636}"/>
              </a:ext>
            </a:extLst>
          </p:cNvPr>
          <p:cNvSpPr/>
          <p:nvPr/>
        </p:nvSpPr>
        <p:spPr bwMode="gray">
          <a:xfrm>
            <a:off x="0" y="30480"/>
            <a:ext cx="12202160" cy="811434"/>
          </a:xfrm>
          <a:prstGeom prst="rect">
            <a:avLst/>
          </a:prstGeom>
          <a:gradFill>
            <a:gsLst>
              <a:gs pos="0">
                <a:srgbClr val="001035"/>
              </a:gs>
              <a:gs pos="99000">
                <a:srgbClr val="000000"/>
              </a:gs>
            </a:gsLst>
            <a:path path="circle">
              <a:fillToRect l="50000" t="50000" r="50000" b="50000"/>
            </a:path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sp>
        <p:nvSpPr>
          <p:cNvPr id="28" name="אליפסה 27">
            <a:extLst>
              <a:ext uri="{FF2B5EF4-FFF2-40B4-BE49-F238E27FC236}">
                <a16:creationId xmlns:a16="http://schemas.microsoft.com/office/drawing/2014/main" id="{A9FB105F-AC03-489C-A59B-B4EC73BB4BBA}"/>
              </a:ext>
            </a:extLst>
          </p:cNvPr>
          <p:cNvSpPr/>
          <p:nvPr/>
        </p:nvSpPr>
        <p:spPr bwMode="gray">
          <a:xfrm>
            <a:off x="394422" y="-52227"/>
            <a:ext cx="915888" cy="915888"/>
          </a:xfrm>
          <a:prstGeom prst="ellipse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44EBC325-6CB1-499F-9B21-9F9DF449333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68430" y="-78602"/>
            <a:ext cx="955259" cy="955259"/>
          </a:xfrm>
          <a:prstGeom prst="rect">
            <a:avLst/>
          </a:prstGeom>
        </p:spPr>
      </p:pic>
      <p:sp>
        <p:nvSpPr>
          <p:cNvPr id="23" name="TextBox 1">
            <a:extLst>
              <a:ext uri="{FF2B5EF4-FFF2-40B4-BE49-F238E27FC236}">
                <a16:creationId xmlns:a16="http://schemas.microsoft.com/office/drawing/2014/main" id="{73E6E858-B7A7-4304-89A4-522535929080}"/>
              </a:ext>
            </a:extLst>
          </p:cNvPr>
          <p:cNvSpPr txBox="1"/>
          <p:nvPr/>
        </p:nvSpPr>
        <p:spPr>
          <a:xfrm>
            <a:off x="934830" y="246018"/>
            <a:ext cx="11656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Open Sans Hebrew" panose="00000500000000000000" pitchFamily="2" charset="-79"/>
                <a:ea typeface="+mj-ea"/>
                <a:cs typeface="Open Sans Hebrew" panose="00000500000000000000" pitchFamily="2" charset="-79"/>
                <a:sym typeface="Open Sans Hebrew" panose="00000500000000000000" pitchFamily="2" charset="-79"/>
              </a:rPr>
              <a:t>תקציב משרד הבריאות לאורך השנים מנוכה עלות סל הבריאות (</a:t>
            </a:r>
            <a:r>
              <a:rPr lang="he-IL" sz="2800" b="1" dirty="0" err="1">
                <a:solidFill>
                  <a:schemeClr val="bg1"/>
                </a:solidFill>
                <a:latin typeface="Open Sans Hebrew" panose="00000500000000000000" pitchFamily="2" charset="-79"/>
                <a:ea typeface="+mj-ea"/>
                <a:cs typeface="Open Sans Hebrew" panose="00000500000000000000" pitchFamily="2" charset="-79"/>
                <a:sym typeface="Open Sans Hebrew" panose="00000500000000000000" pitchFamily="2" charset="-79"/>
              </a:rPr>
              <a:t>מלש"ח</a:t>
            </a:r>
            <a:r>
              <a:rPr lang="he-IL" sz="2800" b="1" dirty="0">
                <a:solidFill>
                  <a:schemeClr val="bg1"/>
                </a:solidFill>
                <a:latin typeface="Open Sans Hebrew" panose="00000500000000000000" pitchFamily="2" charset="-79"/>
                <a:ea typeface="+mj-ea"/>
                <a:cs typeface="Open Sans Hebrew" panose="00000500000000000000" pitchFamily="2" charset="-79"/>
                <a:sym typeface="Open Sans Hebrew" panose="00000500000000000000" pitchFamily="2" charset="-79"/>
              </a:rPr>
              <a:t>)</a:t>
            </a:r>
          </a:p>
        </p:txBody>
      </p:sp>
      <p:pic>
        <p:nvPicPr>
          <p:cNvPr id="32" name="תמונה 31">
            <a:extLst>
              <a:ext uri="{FF2B5EF4-FFF2-40B4-BE49-F238E27FC236}">
                <a16:creationId xmlns:a16="http://schemas.microsoft.com/office/drawing/2014/main" id="{37DE21FC-CF6A-4C4C-A0B0-5B6958B729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4440" y="1176288"/>
            <a:ext cx="8983120" cy="539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9277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2801A2D-BFAA-CCA2-2757-08E37BF97E4B}"/>
              </a:ext>
            </a:extLst>
          </p:cNvPr>
          <p:cNvSpPr txBox="1">
            <a:spLocks/>
          </p:cNvSpPr>
          <p:nvPr/>
        </p:nvSpPr>
        <p:spPr>
          <a:xfrm>
            <a:off x="2693995" y="546439"/>
            <a:ext cx="9005372" cy="60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/>
          <a:lstStyle>
            <a:defPPr>
              <a:defRPr lang="he-IL"/>
            </a:defPPr>
            <a:lvl1pPr marR="0" lvl="0" indent="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cap="none" spc="0" normalizeH="0" baseline="0">
                <a:ln>
                  <a:noFill/>
                </a:ln>
                <a:solidFill>
                  <a:srgbClr val="003D5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defTabSz="914377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/>
              <a:buNone/>
              <a:defRPr sz="1200" b="1"/>
            </a:lvl2pPr>
            <a:lvl3pPr marL="176396" indent="-176396" defTabSz="914377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</a:lvl3pPr>
            <a:lvl4pPr marL="356391" indent="-176396" defTabSz="914377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Verdana" panose="020B0604030504040204" pitchFamily="34" charset="0"/>
              <a:buChar char="−"/>
              <a:defRPr sz="1200" baseline="0"/>
            </a:lvl4pPr>
            <a:lvl5pPr marL="532787" indent="-176396" defTabSz="798493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sz="1200" baseline="0"/>
            </a:lvl5pPr>
            <a:lvl6pPr marL="532787" indent="-176396" defTabSz="914377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baseline="0"/>
            </a:lvl6pPr>
            <a:lvl7pPr marL="532787" indent="-176396" defTabSz="914377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/>
            </a:lvl7pPr>
            <a:lvl8pPr marL="532787" indent="-176396" defTabSz="914377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baseline="0"/>
            </a:lvl8pPr>
            <a:lvl9pPr marL="532787" indent="-176396" defTabSz="914377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baseline="0"/>
            </a:lvl9pPr>
          </a:lstStyle>
          <a:p>
            <a:pPr algn="ctr">
              <a:lnSpc>
                <a:spcPts val="3600"/>
              </a:lnSpc>
            </a:pPr>
            <a:r>
              <a:rPr lang="he-IL" sz="3200" dirty="0" err="1">
                <a:solidFill>
                  <a:schemeClr val="bg1"/>
                </a:solidFill>
              </a:rPr>
              <a:t>תכניות</a:t>
            </a:r>
            <a:r>
              <a:rPr lang="he-IL" sz="3200" dirty="0">
                <a:solidFill>
                  <a:schemeClr val="bg1"/>
                </a:solidFill>
              </a:rPr>
              <a:t> במיקוד | 2024</a:t>
            </a:r>
            <a:endParaRPr lang="he-IL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73FC66-1F37-DBB7-6D7E-07A56A319EBB}"/>
              </a:ext>
            </a:extLst>
          </p:cNvPr>
          <p:cNvSpPr txBox="1"/>
          <p:nvPr/>
        </p:nvSpPr>
        <p:spPr>
          <a:xfrm>
            <a:off x="7522085" y="2246603"/>
            <a:ext cx="1095379" cy="12859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he-IL" sz="2000" b="1" dirty="0">
                <a:solidFill>
                  <a:srgbClr val="003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העברת אחריות על מכשירי שיקום וניידות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CFDD6B-7669-A6A6-F7CF-40111A97754A}"/>
              </a:ext>
            </a:extLst>
          </p:cNvPr>
          <p:cNvSpPr txBox="1"/>
          <p:nvPr/>
        </p:nvSpPr>
        <p:spPr>
          <a:xfrm>
            <a:off x="8791110" y="4014726"/>
            <a:ext cx="1128205" cy="2600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he-IL" sz="2000" b="1" dirty="0">
                <a:solidFill>
                  <a:srgbClr val="003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שיקום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E81B42-2560-4CC8-750C-AF7877EA082F}"/>
              </a:ext>
            </a:extLst>
          </p:cNvPr>
          <p:cNvSpPr txBox="1"/>
          <p:nvPr/>
        </p:nvSpPr>
        <p:spPr>
          <a:xfrm>
            <a:off x="6273042" y="3886485"/>
            <a:ext cx="1128205" cy="5165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he-IL" sz="2000" b="1" dirty="0">
                <a:solidFill>
                  <a:srgbClr val="003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בריאות הנפש</a:t>
            </a:r>
          </a:p>
        </p:txBody>
      </p:sp>
      <p:sp>
        <p:nvSpPr>
          <p:cNvPr id="53" name="Rectangle 21">
            <a:extLst>
              <a:ext uri="{FF2B5EF4-FFF2-40B4-BE49-F238E27FC236}">
                <a16:creationId xmlns:a16="http://schemas.microsoft.com/office/drawing/2014/main" id="{A4D504D9-EB3D-7DEE-DC85-1172774BD593}"/>
              </a:ext>
            </a:extLst>
          </p:cNvPr>
          <p:cNvSpPr/>
          <p:nvPr/>
        </p:nvSpPr>
        <p:spPr bwMode="gray">
          <a:xfrm>
            <a:off x="994736" y="3888011"/>
            <a:ext cx="1108701" cy="5165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he-IL" sz="2000" b="1" dirty="0">
                <a:solidFill>
                  <a:srgbClr val="003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כפל ביטוחים</a:t>
            </a:r>
          </a:p>
        </p:txBody>
      </p:sp>
      <p:sp>
        <p:nvSpPr>
          <p:cNvPr id="54" name="Rectangle 21">
            <a:extLst>
              <a:ext uri="{FF2B5EF4-FFF2-40B4-BE49-F238E27FC236}">
                <a16:creationId xmlns:a16="http://schemas.microsoft.com/office/drawing/2014/main" id="{D38899B7-A432-B89A-549F-680FF0F9A4EE}"/>
              </a:ext>
            </a:extLst>
          </p:cNvPr>
          <p:cNvSpPr/>
          <p:nvPr/>
        </p:nvSpPr>
        <p:spPr bwMode="gray">
          <a:xfrm>
            <a:off x="9919315" y="2631323"/>
            <a:ext cx="1213619" cy="5165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he-IL" sz="2000" b="1" dirty="0">
                <a:solidFill>
                  <a:srgbClr val="003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איתנות פיננסית</a:t>
            </a:r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E323FEE1-AB27-4416-947F-5CF8EC15A164}"/>
              </a:ext>
            </a:extLst>
          </p:cNvPr>
          <p:cNvSpPr/>
          <p:nvPr/>
        </p:nvSpPr>
        <p:spPr bwMode="gray">
          <a:xfrm>
            <a:off x="3633889" y="4014725"/>
            <a:ext cx="1108701" cy="2600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he-IL" sz="2000" b="1" dirty="0">
                <a:solidFill>
                  <a:srgbClr val="003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ניוד מידע</a:t>
            </a:r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285D9A28-8AC6-439C-AB34-07F8B3173F41}"/>
              </a:ext>
            </a:extLst>
          </p:cNvPr>
          <p:cNvSpPr/>
          <p:nvPr/>
        </p:nvSpPr>
        <p:spPr bwMode="gray">
          <a:xfrm rot="18920370">
            <a:off x="4893156" y="2288723"/>
            <a:ext cx="1215502" cy="1209760"/>
          </a:xfrm>
          <a:prstGeom prst="roundRect">
            <a:avLst/>
          </a:prstGeom>
          <a:noFill/>
          <a:ln w="19050" algn="ctr">
            <a:solidFill>
              <a:srgbClr val="B939E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he-IL" sz="1600" b="1" dirty="0">
              <a:solidFill>
                <a:schemeClr val="bg1"/>
              </a:solidFill>
            </a:endParaRPr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11F2B4C7-8051-41AE-9A45-3EC93350DB19}"/>
              </a:ext>
            </a:extLst>
          </p:cNvPr>
          <p:cNvSpPr/>
          <p:nvPr/>
        </p:nvSpPr>
        <p:spPr bwMode="gray">
          <a:xfrm rot="18920370">
            <a:off x="2316953" y="2288723"/>
            <a:ext cx="1215502" cy="1209760"/>
          </a:xfrm>
          <a:prstGeom prst="roundRect">
            <a:avLst/>
          </a:prstGeom>
          <a:noFill/>
          <a:ln w="19050" algn="ctr">
            <a:solidFill>
              <a:srgbClr val="B939E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he-IL" sz="1600" b="1" dirty="0">
              <a:solidFill>
                <a:schemeClr val="bg1"/>
              </a:solidFill>
            </a:endParaRPr>
          </a:p>
        </p:txBody>
      </p:sp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8C9B9A0E-84A3-4E93-B932-88463410617E}"/>
              </a:ext>
            </a:extLst>
          </p:cNvPr>
          <p:cNvSpPr/>
          <p:nvPr/>
        </p:nvSpPr>
        <p:spPr bwMode="gray">
          <a:xfrm rot="18920370">
            <a:off x="3580487" y="3614864"/>
            <a:ext cx="1215502" cy="1209760"/>
          </a:xfrm>
          <a:prstGeom prst="roundRect">
            <a:avLst/>
          </a:prstGeom>
          <a:noFill/>
          <a:ln w="19050" algn="ctr">
            <a:solidFill>
              <a:srgbClr val="B939E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he-IL" sz="1600" b="1" dirty="0">
              <a:solidFill>
                <a:schemeClr val="bg1"/>
              </a:solidFill>
            </a:endParaRPr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6135BEEC-8307-4887-9227-D203167AFB15}"/>
              </a:ext>
            </a:extLst>
          </p:cNvPr>
          <p:cNvSpPr/>
          <p:nvPr/>
        </p:nvSpPr>
        <p:spPr bwMode="gray">
          <a:xfrm rot="18920370">
            <a:off x="982237" y="3614865"/>
            <a:ext cx="1215502" cy="1209760"/>
          </a:xfrm>
          <a:prstGeom prst="roundRect">
            <a:avLst/>
          </a:prstGeom>
          <a:noFill/>
          <a:ln w="19050" algn="ctr">
            <a:solidFill>
              <a:srgbClr val="B939E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he-IL" sz="1600" b="1" dirty="0">
              <a:solidFill>
                <a:schemeClr val="bg1"/>
              </a:solidFill>
            </a:endParaRPr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6954BF6A-3BB1-44E2-BDA1-929E7913730A}"/>
              </a:ext>
            </a:extLst>
          </p:cNvPr>
          <p:cNvSpPr/>
          <p:nvPr/>
        </p:nvSpPr>
        <p:spPr bwMode="gray">
          <a:xfrm>
            <a:off x="10771834" y="6457763"/>
            <a:ext cx="1215502" cy="239391"/>
          </a:xfrm>
          <a:prstGeom prst="roundRect">
            <a:avLst/>
          </a:prstGeom>
          <a:noFill/>
          <a:ln w="19050" algn="ctr">
            <a:solidFill>
              <a:srgbClr val="B939E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he-IL" sz="1600" b="1" dirty="0">
              <a:solidFill>
                <a:schemeClr val="bg1"/>
              </a:solidFill>
            </a:endParaRP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8C6DA121-BC6F-4318-BCAA-2E774BE37382}"/>
              </a:ext>
            </a:extLst>
          </p:cNvPr>
          <p:cNvSpPr/>
          <p:nvPr/>
        </p:nvSpPr>
        <p:spPr bwMode="gray">
          <a:xfrm>
            <a:off x="10825234" y="6441169"/>
            <a:ext cx="1108701" cy="2296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he-IL" sz="1100" b="1" dirty="0">
                <a:solidFill>
                  <a:srgbClr val="003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מיקוד – יוקר המחייה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D1EF9-293A-47C1-8C0F-2E47F2AEA9EB}"/>
              </a:ext>
            </a:extLst>
          </p:cNvPr>
          <p:cNvSpPr/>
          <p:nvPr/>
        </p:nvSpPr>
        <p:spPr bwMode="gray">
          <a:xfrm>
            <a:off x="2237600" y="2664114"/>
            <a:ext cx="1304416" cy="5165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rtl="1">
              <a:lnSpc>
                <a:spcPts val="2000"/>
              </a:lnSpc>
            </a:pPr>
            <a:r>
              <a:rPr lang="he-IL" sz="2000" b="1" dirty="0">
                <a:solidFill>
                  <a:srgbClr val="003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רפורמה במזון</a:t>
            </a:r>
            <a:r>
              <a:rPr lang="en-US" sz="2000" b="1" dirty="0">
                <a:solidFill>
                  <a:srgbClr val="003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b="1" dirty="0">
                <a:solidFill>
                  <a:srgbClr val="003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ובתמרוקים</a:t>
            </a: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2AC8CB53-7B56-4749-A0F3-2F68E3CC4C10}"/>
              </a:ext>
            </a:extLst>
          </p:cNvPr>
          <p:cNvSpPr/>
          <p:nvPr/>
        </p:nvSpPr>
        <p:spPr bwMode="gray">
          <a:xfrm>
            <a:off x="4843867" y="2622842"/>
            <a:ext cx="1213619" cy="2600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he-IL" sz="2000" b="1" dirty="0">
                <a:solidFill>
                  <a:srgbClr val="003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מיגון</a:t>
            </a:r>
          </a:p>
        </p:txBody>
      </p:sp>
    </p:spTree>
    <p:extLst>
      <p:ext uri="{BB962C8B-B14F-4D97-AF65-F5344CB8AC3E}">
        <p14:creationId xmlns:p14="http://schemas.microsoft.com/office/powerpoint/2010/main" val="1393669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88B6A-C0A2-D20C-D68E-EB29A6E8A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49A2570-C422-E239-41E7-3C4AEE6C18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723177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9A2570-C422-E239-41E7-3C4AEE6C1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3177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מלבן 18">
            <a:extLst>
              <a:ext uri="{FF2B5EF4-FFF2-40B4-BE49-F238E27FC236}">
                <a16:creationId xmlns:a16="http://schemas.microsoft.com/office/drawing/2014/main" id="{E54F8D36-52E6-927E-0095-B109FF062636}"/>
              </a:ext>
            </a:extLst>
          </p:cNvPr>
          <p:cNvSpPr/>
          <p:nvPr/>
        </p:nvSpPr>
        <p:spPr bwMode="gray">
          <a:xfrm>
            <a:off x="0" y="30480"/>
            <a:ext cx="12202160" cy="811434"/>
          </a:xfrm>
          <a:prstGeom prst="rect">
            <a:avLst/>
          </a:prstGeom>
          <a:gradFill>
            <a:gsLst>
              <a:gs pos="0">
                <a:srgbClr val="001035"/>
              </a:gs>
              <a:gs pos="99000">
                <a:srgbClr val="000000"/>
              </a:gs>
            </a:gsLst>
            <a:path path="circle">
              <a:fillToRect l="50000" t="50000" r="50000" b="50000"/>
            </a:path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21" name="Table 27">
            <a:extLst>
              <a:ext uri="{FF2B5EF4-FFF2-40B4-BE49-F238E27FC236}">
                <a16:creationId xmlns:a16="http://schemas.microsoft.com/office/drawing/2014/main" id="{322A5F14-F61F-470F-B533-933ACEC36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525035"/>
              </p:ext>
            </p:extLst>
          </p:nvPr>
        </p:nvGraphicFramePr>
        <p:xfrm>
          <a:off x="0" y="1176290"/>
          <a:ext cx="11923775" cy="569343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923775">
                  <a:extLst>
                    <a:ext uri="{9D8B030D-6E8A-4147-A177-3AD203B41FA5}">
                      <a16:colId xmlns:a16="http://schemas.microsoft.com/office/drawing/2014/main" val="3928051134"/>
                    </a:ext>
                  </a:extLst>
                </a:gridCol>
              </a:tblGrid>
              <a:tr h="316203"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chemeClr val="accent4"/>
                          </a:solidFill>
                        </a:rPr>
                        <a:t>פעולות שבוצעו ופעולות עתידיות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121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21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804019"/>
                  </a:ext>
                </a:extLst>
              </a:tr>
              <a:tr h="361603">
                <a:tc>
                  <a:txBody>
                    <a:bodyPr/>
                    <a:lstStyle/>
                    <a:p>
                      <a:pPr marL="285750" marR="0" lvl="0" indent="-285750" algn="r" defTabSz="914377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הרחבת שירותים במרפאות</a:t>
                      </a: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: מעל 300 תקני מטפלים חדשים</a:t>
                      </a:r>
                    </a:p>
                  </a:txBody>
                  <a:tcPr>
                    <a:lnT w="12700" cap="flat" cmpd="sng" algn="ctr">
                      <a:solidFill>
                        <a:srgbClr val="0121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181915"/>
                  </a:ext>
                </a:extLst>
              </a:tr>
              <a:tr h="1626417">
                <a:tc>
                  <a:txBody>
                    <a:bodyPr/>
                    <a:lstStyle/>
                    <a:p>
                      <a:pPr marL="285750" marR="0" indent="-285750" algn="r" defTabSz="914377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כח</a:t>
                      </a: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אדם:</a:t>
                      </a:r>
                    </a:p>
                    <a:p>
                      <a:pPr marL="0" marR="0" indent="0" algn="r" defTabSz="914377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    מתמחים בפסיכולוגיה</a:t>
                      </a: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– תוספת של 1,108 מתמחים בפסיכולוגיה </a:t>
                      </a: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בכל שנה </a:t>
                      </a:r>
                      <a:r>
                        <a:rPr lang="he-IL" sz="1600" b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(קלינית, שיקומית, התפתחותית ורפואית), 90 </a:t>
                      </a:r>
                      <a:r>
                        <a:rPr lang="he-IL" sz="1600" b="0" kern="120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מלש"ח</a:t>
                      </a:r>
                      <a:r>
                        <a:rPr lang="he-IL" sz="1600" b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עבור מלגות</a:t>
                      </a:r>
                    </a:p>
                    <a:p>
                      <a:pPr marL="0" marR="0" indent="0" algn="r" defTabSz="914377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    הסכם שכר פסיכולוגים  </a:t>
                      </a:r>
                      <a:r>
                        <a:rPr lang="he-IL" sz="1600" b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he-IL" sz="1600" b="1" u="sng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נחתם. </a:t>
                      </a:r>
                      <a:r>
                        <a:rPr lang="he-IL" sz="1600" b="0" u="none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במקביל </a:t>
                      </a: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קיצור משך ההכשרה וקבלת רישיון תוך 6 שנים במקום 9, התמחות קלינית בשנה הרביעית</a:t>
                      </a:r>
                      <a:endParaRPr lang="he-IL" sz="1600" b="1" u="sng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914377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     הרחבת מספר פסיכיאטרים –</a:t>
                      </a: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הסכם שכר, מבחני תמיכה להרחבת היצע תקני מתמחים בפסיכיאטריה, בדגש על פסיכיאטריה של הילד והמתבגר</a:t>
                      </a:r>
                      <a:endParaRPr lang="he-IL" sz="1600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30573"/>
                  </a:ext>
                </a:extLst>
              </a:tr>
              <a:tr h="292049"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אשפוזי בית </a:t>
                      </a: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he-IL" sz="160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גידול של 30% בימי הפעילות בשנת 2024 לעומת שנת 2023, צפי הכפלת הפעילות בשנת 2025 לעומת שנת 2023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302024"/>
                  </a:ext>
                </a:extLst>
              </a:tr>
              <a:tr h="376096">
                <a:tc>
                  <a:txBody>
                    <a:bodyPr/>
                    <a:lstStyle/>
                    <a:p>
                      <a:pPr marL="0" marR="0" lvl="0" indent="-342900" algn="r" defTabSz="914377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בתים מאזנים </a:t>
                      </a: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– גידול של 90% במספר ימי שהייה מ-2023 ל-2024, והכפלת תקציב ב-2025</a:t>
                      </a:r>
                      <a:endParaRPr lang="en-US" sz="16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278522"/>
                  </a:ext>
                </a:extLst>
              </a:tr>
              <a:tr h="370472">
                <a:tc>
                  <a:txBody>
                    <a:bodyPr/>
                    <a:lstStyle/>
                    <a:p>
                      <a:pPr marL="0" marR="0" lvl="0" indent="-342900" algn="r" defTabSz="914377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הטמעת טכנולוגיות חדשות </a:t>
                      </a: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– לתמיכה בטיפול, לטיפול עצמי, ולמדידה</a:t>
                      </a:r>
                      <a:endParaRPr lang="en-US" sz="16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269488"/>
                  </a:ext>
                </a:extLst>
              </a:tr>
              <a:tr h="361603">
                <a:tc>
                  <a:txBody>
                    <a:bodyPr/>
                    <a:lstStyle/>
                    <a:p>
                      <a:pPr marL="0" marR="0" lvl="0" indent="-342900" algn="r" defTabSz="914377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פיתוח והפעלת </a:t>
                      </a: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רבדי מענים </a:t>
                      </a: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חדשים למגוון קהלים של מטופלים </a:t>
                      </a:r>
                      <a:r>
                        <a:rPr lang="he-IL" sz="1600" kern="120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טריאז</a:t>
                      </a: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' – תומכי </a:t>
                      </a:r>
                      <a:r>
                        <a:rPr lang="he-IL" sz="1600" kern="120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ברה"ן</a:t>
                      </a: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, סיעוד ורפואה ראשונית, התערבויות של רופאי משפחה וילדים</a:t>
                      </a:r>
                      <a:endParaRPr lang="en-US" sz="16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872490"/>
                  </a:ext>
                </a:extLst>
              </a:tr>
              <a:tr h="361603">
                <a:tc>
                  <a:txBody>
                    <a:bodyPr/>
                    <a:lstStyle/>
                    <a:p>
                      <a:pPr marL="0" marR="0" lvl="0" indent="-342900" algn="r" defTabSz="914377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פעילות מרכזי חוסן – </a:t>
                      </a: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הקמת מרכז חוסן ארצי, הרחבת טיפולים, ריבוד מענים </a:t>
                      </a:r>
                      <a:endParaRPr lang="en-US" sz="16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632773"/>
                  </a:ext>
                </a:extLst>
              </a:tr>
              <a:tr h="363045">
                <a:tc>
                  <a:txBody>
                    <a:bodyPr/>
                    <a:lstStyle/>
                    <a:p>
                      <a:pPr marL="0" marR="0" lvl="0" indent="-342900" algn="r" defTabSz="914377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היקף מקבלי שירות בקופות וזמני המתנה</a:t>
                      </a: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: תוספת 350,000 מגעים בשנה</a:t>
                      </a:r>
                      <a:endParaRPr lang="en-US" sz="16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789549"/>
                  </a:ext>
                </a:extLst>
              </a:tr>
              <a:tr h="608169">
                <a:tc>
                  <a:txBody>
                    <a:bodyPr/>
                    <a:lstStyle/>
                    <a:p>
                      <a:pPr marL="0" marR="0" lvl="0" indent="-342900" algn="r" defTabSz="914377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אישור חוק </a:t>
                      </a:r>
                      <a:r>
                        <a:rPr lang="he-IL" sz="1600" b="1" kern="120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הקאפ</a:t>
                      </a: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בכנסת</a:t>
                      </a:r>
                      <a:endParaRPr lang="en-US" sz="1600" b="0" kern="1200" dirty="0">
                        <a:solidFill>
                          <a:schemeClr val="accent4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261457"/>
                  </a:ext>
                </a:extLst>
              </a:tr>
            </a:tbl>
          </a:graphicData>
        </a:graphic>
      </p:graphicFrame>
      <p:sp>
        <p:nvSpPr>
          <p:cNvPr id="23" name="TextBox 3">
            <a:extLst>
              <a:ext uri="{FF2B5EF4-FFF2-40B4-BE49-F238E27FC236}">
                <a16:creationId xmlns:a16="http://schemas.microsoft.com/office/drawing/2014/main" id="{C8934693-4F2D-44A1-B77A-3B513B031CA7}"/>
              </a:ext>
            </a:extLst>
          </p:cNvPr>
          <p:cNvSpPr txBox="1"/>
          <p:nvPr/>
        </p:nvSpPr>
        <p:spPr>
          <a:xfrm>
            <a:off x="0" y="297911"/>
            <a:ext cx="12202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Open Sans Hebrew" panose="00000500000000000000" pitchFamily="2" charset="-79"/>
                <a:ea typeface="+mj-ea"/>
                <a:cs typeface="Open Sans Hebrew" panose="00000500000000000000" pitchFamily="2" charset="-79"/>
                <a:sym typeface="Open Sans Hebrew" panose="00000500000000000000" pitchFamily="2" charset="-79"/>
              </a:rPr>
              <a:t>בריאות הנפש</a:t>
            </a:r>
            <a:endParaRPr lang="en-US" sz="2800" b="1" dirty="0">
              <a:solidFill>
                <a:schemeClr val="bg1"/>
              </a:solidFill>
              <a:latin typeface="Open Sans Hebrew" panose="00000500000000000000" pitchFamily="2" charset="-79"/>
              <a:ea typeface="+mj-ea"/>
              <a:cs typeface="Open Sans Hebrew" panose="00000500000000000000" pitchFamily="2" charset="-79"/>
              <a:sym typeface="Open Sans Hebrew" panose="00000500000000000000" pitchFamily="2" charset="-79"/>
            </a:endParaRPr>
          </a:p>
        </p:txBody>
      </p:sp>
      <p:sp>
        <p:nvSpPr>
          <p:cNvPr id="14" name="Rectangle: Rounded Corners 35">
            <a:extLst>
              <a:ext uri="{FF2B5EF4-FFF2-40B4-BE49-F238E27FC236}">
                <a16:creationId xmlns:a16="http://schemas.microsoft.com/office/drawing/2014/main" id="{C3A50CE8-D728-433A-9BB4-E10078C177BD}"/>
              </a:ext>
            </a:extLst>
          </p:cNvPr>
          <p:cNvSpPr/>
          <p:nvPr/>
        </p:nvSpPr>
        <p:spPr bwMode="gray">
          <a:xfrm rot="19853068">
            <a:off x="186867" y="1199071"/>
            <a:ext cx="1476594" cy="459335"/>
          </a:xfrm>
          <a:prstGeom prst="roundRect">
            <a:avLst/>
          </a:prstGeom>
          <a:solidFill>
            <a:srgbClr val="012169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Open Sans Hebrew"/>
              </a:rPr>
              <a:t>1.4 </a:t>
            </a:r>
            <a:r>
              <a:rPr kumimoji="0" lang="he-IL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Open Sans Hebrew"/>
              </a:rPr>
              <a:t>מליארד</a:t>
            </a: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Open Sans Hebrew"/>
              </a:rPr>
              <a:t> ש"ח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Open Sans Hebrew"/>
            </a:endParaRPr>
          </a:p>
        </p:txBody>
      </p:sp>
    </p:spTree>
    <p:extLst>
      <p:ext uri="{BB962C8B-B14F-4D97-AF65-F5344CB8AC3E}">
        <p14:creationId xmlns:p14="http://schemas.microsoft.com/office/powerpoint/2010/main" val="392129680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88B6A-C0A2-D20C-D68E-EB29A6E8A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49A2570-C422-E239-41E7-3C4AEE6C18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723177" y="1100"/>
          <a:ext cx="1099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9A2570-C422-E239-41E7-3C4AEE6C1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3177" y="1100"/>
                        <a:ext cx="1099" cy="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מלבן 18">
            <a:extLst>
              <a:ext uri="{FF2B5EF4-FFF2-40B4-BE49-F238E27FC236}">
                <a16:creationId xmlns:a16="http://schemas.microsoft.com/office/drawing/2014/main" id="{E54F8D36-52E6-927E-0095-B109FF062636}"/>
              </a:ext>
            </a:extLst>
          </p:cNvPr>
          <p:cNvSpPr/>
          <p:nvPr/>
        </p:nvSpPr>
        <p:spPr bwMode="gray">
          <a:xfrm>
            <a:off x="0" y="30480"/>
            <a:ext cx="12202160" cy="811434"/>
          </a:xfrm>
          <a:prstGeom prst="rect">
            <a:avLst/>
          </a:prstGeom>
          <a:gradFill>
            <a:gsLst>
              <a:gs pos="0">
                <a:srgbClr val="001035"/>
              </a:gs>
              <a:gs pos="99000">
                <a:srgbClr val="000000"/>
              </a:gs>
            </a:gsLst>
            <a:path path="circle">
              <a:fillToRect l="50000" t="50000" r="50000" b="50000"/>
            </a:path>
          </a:gradFill>
          <a:ln w="19050" algn="ctr">
            <a:noFill/>
            <a:miter lim="800000"/>
            <a:headEnd/>
            <a:tailEnd/>
          </a:ln>
        </p:spPr>
        <p:txBody>
          <a:bodyPr wrap="square" lIns="61546" tIns="61546" rIns="61546" bIns="61546" rtlCol="0" anchor="ctr"/>
          <a:lstStyle/>
          <a:p>
            <a:pPr algn="ctr" defTabSz="633039">
              <a:lnSpc>
                <a:spcPct val="106000"/>
              </a:lnSpc>
            </a:pPr>
            <a:endParaRPr lang="he-IL" sz="1108" b="1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21" name="Table 27">
            <a:extLst>
              <a:ext uri="{FF2B5EF4-FFF2-40B4-BE49-F238E27FC236}">
                <a16:creationId xmlns:a16="http://schemas.microsoft.com/office/drawing/2014/main" id="{322A5F14-F61F-470F-B533-933ACEC36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548456"/>
              </p:ext>
            </p:extLst>
          </p:nvPr>
        </p:nvGraphicFramePr>
        <p:xfrm>
          <a:off x="683395" y="1176290"/>
          <a:ext cx="10800781" cy="381521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0800781">
                  <a:extLst>
                    <a:ext uri="{9D8B030D-6E8A-4147-A177-3AD203B41FA5}">
                      <a16:colId xmlns:a16="http://schemas.microsoft.com/office/drawing/2014/main" val="3928051134"/>
                    </a:ext>
                  </a:extLst>
                </a:gridCol>
              </a:tblGrid>
              <a:tr h="316203"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solidFill>
                            <a:schemeClr val="accent4"/>
                          </a:solidFill>
                        </a:rPr>
                        <a:t>פעולות שבוצעו ופעולות עתידיות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121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21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804019"/>
                  </a:ext>
                </a:extLst>
              </a:tr>
              <a:tr h="361603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תמריצי שכר לטובת הגדלת התשומות של מקצועות הבריאות </a:t>
                      </a: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– לקראת הסכם שכר במקצועות הבריאות</a:t>
                      </a:r>
                      <a:endParaRPr lang="en-US" sz="16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rgbClr val="0121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181915"/>
                  </a:ext>
                </a:extLst>
              </a:tr>
              <a:tr h="466568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פתיחה נרחבת של מסגרות שיקום יום איכותיות בקהילה </a:t>
                      </a: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– מבחן תמיכה</a:t>
                      </a:r>
                      <a:endParaRPr lang="en-US" sz="16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30573"/>
                  </a:ext>
                </a:extLst>
              </a:tr>
              <a:tr h="292049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הרחבת היצע מיטות השיקום בישראל בפריסה ארצית </a:t>
                      </a: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– תמיכה בפתיחת מרכזי השיקום בהדסה ובי"ח לצפון (תוספת של יותר מ-300 מיטות)</a:t>
                      </a:r>
                      <a:endParaRPr lang="en-US" sz="16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302024"/>
                  </a:ext>
                </a:extLst>
              </a:tr>
              <a:tr h="1809458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6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הגדלת מספר רופאי השיקום בישראל:</a:t>
                      </a:r>
                    </a:p>
                    <a:p>
                      <a:pPr marL="342900" marR="0" lvl="0" indent="-34290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מיזם גיוס עולים בשיתוף ארגון</a:t>
                      </a:r>
                      <a:r>
                        <a:rPr lang="he-IL" sz="1600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'</a:t>
                      </a: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נפש בנפש' </a:t>
                      </a:r>
                      <a:endParaRPr lang="en-US" sz="16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מבחן תמיכה לתקני מתמחי על</a:t>
                      </a:r>
                      <a:endParaRPr lang="en-US" sz="16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העלאת שכר רופאי שיקום</a:t>
                      </a:r>
                      <a:endParaRPr lang="en-US" sz="16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e-I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תוכנית כוכבים בתחום השיקום</a:t>
                      </a:r>
                      <a:endParaRPr lang="en-US" sz="16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278522"/>
                  </a:ext>
                </a:extLst>
              </a:tr>
            </a:tbl>
          </a:graphicData>
        </a:graphic>
      </p:graphicFrame>
      <p:sp>
        <p:nvSpPr>
          <p:cNvPr id="23" name="TextBox 3">
            <a:extLst>
              <a:ext uri="{FF2B5EF4-FFF2-40B4-BE49-F238E27FC236}">
                <a16:creationId xmlns:a16="http://schemas.microsoft.com/office/drawing/2014/main" id="{C8934693-4F2D-44A1-B77A-3B513B031CA7}"/>
              </a:ext>
            </a:extLst>
          </p:cNvPr>
          <p:cNvSpPr txBox="1"/>
          <p:nvPr/>
        </p:nvSpPr>
        <p:spPr>
          <a:xfrm>
            <a:off x="0" y="297911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Open Sans Hebrew" panose="00000500000000000000" pitchFamily="2" charset="-79"/>
                <a:ea typeface="+mj-ea"/>
                <a:cs typeface="Open Sans Hebrew" panose="00000500000000000000" pitchFamily="2" charset="-79"/>
                <a:sym typeface="Open Sans Hebrew" panose="00000500000000000000" pitchFamily="2" charset="-79"/>
              </a:rPr>
              <a:t>שיקום</a:t>
            </a:r>
            <a:endParaRPr lang="en-US" sz="2800" b="1" dirty="0">
              <a:solidFill>
                <a:schemeClr val="bg1"/>
              </a:solidFill>
              <a:latin typeface="Open Sans Hebrew" panose="00000500000000000000" pitchFamily="2" charset="-79"/>
              <a:ea typeface="+mj-ea"/>
              <a:cs typeface="Open Sans Hebrew" panose="00000500000000000000" pitchFamily="2" charset="-79"/>
              <a:sym typeface="Open Sans Hebrew" panose="00000500000000000000" pitchFamily="2" charset="-79"/>
            </a:endParaRPr>
          </a:p>
        </p:txBody>
      </p:sp>
      <p:sp>
        <p:nvSpPr>
          <p:cNvPr id="14" name="Rectangle: Rounded Corners 35">
            <a:extLst>
              <a:ext uri="{FF2B5EF4-FFF2-40B4-BE49-F238E27FC236}">
                <a16:creationId xmlns:a16="http://schemas.microsoft.com/office/drawing/2014/main" id="{C3A50CE8-D728-433A-9BB4-E10078C177BD}"/>
              </a:ext>
            </a:extLst>
          </p:cNvPr>
          <p:cNvSpPr/>
          <p:nvPr/>
        </p:nvSpPr>
        <p:spPr bwMode="gray">
          <a:xfrm rot="19853068">
            <a:off x="186867" y="1199071"/>
            <a:ext cx="1476594" cy="459335"/>
          </a:xfrm>
          <a:prstGeom prst="roundRect">
            <a:avLst/>
          </a:prstGeom>
          <a:solidFill>
            <a:srgbClr val="012169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Open Sans Hebrew"/>
              </a:rPr>
              <a:t>200 </a:t>
            </a:r>
            <a:r>
              <a:rPr kumimoji="0" lang="he-IL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Open Sans Hebrew"/>
              </a:rPr>
              <a:t>מלש"ח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Open Sans Hebrew"/>
            </a:endParaRPr>
          </a:p>
        </p:txBody>
      </p:sp>
    </p:spTree>
    <p:extLst>
      <p:ext uri="{BB962C8B-B14F-4D97-AF65-F5344CB8AC3E}">
        <p14:creationId xmlns:p14="http://schemas.microsoft.com/office/powerpoint/2010/main" val="247393071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00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1&quot;/&gt;&lt;m_eweekdayFirstOfWeekend val=&quot;6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BP.PlBRiOdzLqYs0JTa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90kRGhSjegrAxAKIifm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GkzmUIQieJGXEBhfX63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9jhg_.aRmmDQjn4u4.0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dAqOMIQNijUBzBpLQT0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OEsGycSqqkHviz21re5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I0UlSlRyKp42ueY12zL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gk2yl5RKKuJ0708Dr4L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LCdnlZTpeA27JoOFfds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p9E_Q5SB2Nr5qxrJ2CE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O6P3RVTnunijh25ODCh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uO6QfiTgSEbtafNQM1F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nOt6CaTeSsFG_AFa2xr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khExQIRkeqMgNTEz38t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ThJESRQdijCAd7RX6uK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I0UlSlRyKp42ueY12zL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WBIsnqSFqIfo5QBspDa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BP.PlBRiOdzLqYs0JTa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90kRGhSjegrAxAKIifm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GkzmUIQieJGXEBhfX63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9jhg_.aRmmDQjn4u4.0b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dAqOMIQNijUBzBpLQT0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OEsGycSqqkHviz21re5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gk2yl5RKKuJ0708Dr4L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LCdnlZTpeA27JoOFfds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p9E_Q5SB2Nr5qxrJ2CE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O6P3RVTnunijh25ODCh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uO6QfiTgSEbtafNQM1F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nOt6CaTeSsFG_AFa2xr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khExQIRkeqMgNTEz38t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ThJESRQdijCAd7RX6uK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WBIsnqSFqIfo5QBspDa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עברית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Custom 3">
      <a:majorFont>
        <a:latin typeface="Open Sans"/>
        <a:ea typeface=""/>
        <a:cs typeface="Open Sans Hebrew"/>
      </a:majorFont>
      <a:minorFont>
        <a:latin typeface="Open Sans"/>
        <a:ea typeface=""/>
        <a:cs typeface="Open Sans Hebr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1">
        <a:noAutofit/>
      </a:bodyPr>
      <a:lstStyle>
        <a:defPPr algn="ctr" rtl="1">
          <a:spcBef>
            <a:spcPts val="600"/>
          </a:spcBef>
          <a:buSzPct val="100000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1_Template Arial Verdana 2022.potm" id="{304ADF7A-304E-45E2-8E4A-29CFD736671D}" vid="{47B1FF46-1058-42F6-A202-BB3734A180B2}"/>
    </a:ext>
  </a:extLst>
</a:theme>
</file>

<file path=ppt/theme/theme2.xml><?xml version="1.0" encoding="utf-8"?>
<a:theme xmlns:a="http://schemas.openxmlformats.org/drawingml/2006/main" name="1_English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Custom 1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1_Template Arial Verdana 2022.potm" id="{304ADF7A-304E-45E2-8E4A-29CFD736671D}" vid="{CBB1928E-2661-4571-8DB4-2C52AA43DADB}"/>
    </a:ext>
  </a:extLst>
</a:theme>
</file>

<file path=ppt/theme/theme3.xml><?xml version="1.0" encoding="utf-8"?>
<a:theme xmlns:a="http://schemas.openxmlformats.org/drawingml/2006/main" name="1_עברית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Custom 3">
      <a:majorFont>
        <a:latin typeface="Open Sans"/>
        <a:ea typeface=""/>
        <a:cs typeface="Open Sans Hebrew"/>
      </a:majorFont>
      <a:minorFont>
        <a:latin typeface="Open Sans"/>
        <a:ea typeface=""/>
        <a:cs typeface="Open Sans Hebr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1">
        <a:noAutofit/>
      </a:bodyPr>
      <a:lstStyle>
        <a:defPPr algn="ctr" rtl="1">
          <a:spcBef>
            <a:spcPts val="600"/>
          </a:spcBef>
          <a:buSzPct val="100000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1_Template Arial Verdana 2022.potm" id="{304ADF7A-304E-45E2-8E4A-29CFD736671D}" vid="{47B1FF46-1058-42F6-A202-BB3734A180B2}"/>
    </a:ext>
  </a:extLst>
</a:theme>
</file>

<file path=ppt/theme/theme4.xml><?xml version="1.0" encoding="utf-8"?>
<a:theme xmlns:a="http://schemas.openxmlformats.org/drawingml/2006/main" name="2_English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Custom 1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1_Template Arial Verdana 2022.potm" id="{304ADF7A-304E-45E2-8E4A-29CFD736671D}" vid="{CBB1928E-2661-4571-8DB4-2C52AA43DAD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9012a68-0d30-413f-b2fc-1480778a6245">
      <UserInfo>
        <DisplayName>Ginzburg, Dana</DisplayName>
        <AccountId>14</AccountId>
        <AccountType/>
      </UserInfo>
      <UserInfo>
        <DisplayName>Shoham, Naama</DisplayName>
        <AccountId>19</AccountId>
        <AccountType/>
      </UserInfo>
      <UserInfo>
        <DisplayName>Sageev, Abigail</DisplayName>
        <AccountId>36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52E74F884677DB43B3874DBE1F03648C" ma:contentTypeVersion="9" ma:contentTypeDescription="צור מסמך חדש." ma:contentTypeScope="" ma:versionID="752b257701999a82d5caf8cb96038bad">
  <xsd:schema xmlns:xsd="http://www.w3.org/2001/XMLSchema" xmlns:xs="http://www.w3.org/2001/XMLSchema" xmlns:p="http://schemas.microsoft.com/office/2006/metadata/properties" xmlns:ns2="2bfe5c0a-16e2-4560-8ae8-b98a2bdcce3c" xmlns:ns3="e9012a68-0d30-413f-b2fc-1480778a6245" targetNamespace="http://schemas.microsoft.com/office/2006/metadata/properties" ma:root="true" ma:fieldsID="c942c398271e8e5aa1f156feb7f9a4ca" ns2:_="" ns3:_="">
    <xsd:import namespace="2bfe5c0a-16e2-4560-8ae8-b98a2bdcce3c"/>
    <xsd:import namespace="e9012a68-0d30-413f-b2fc-1480778a6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e5c0a-16e2-4560-8ae8-b98a2bdcce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12a68-0d30-413f-b2fc-1480778a62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CCF383-99F0-43BB-A739-A497699ED0FC}">
  <ds:schemaRefs>
    <ds:schemaRef ds:uri="http://schemas.microsoft.com/office/2006/metadata/properties"/>
    <ds:schemaRef ds:uri="http://www.w3.org/2000/xmlns/"/>
    <ds:schemaRef ds:uri="e9012a68-0d30-413f-b2fc-1480778a6245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C654C13-D226-483A-9F4A-3FA29E6E2D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AB8410-23F5-4B00-A8EF-FEFADB45EDC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bfe5c0a-16e2-4560-8ae8-b98a2bdcce3c"/>
    <ds:schemaRef ds:uri="e9012a68-0d30-413f-b2fc-1480778a6245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2_Template Open Sans 2022</Template>
  <TotalTime>18901</TotalTime>
  <Words>1547</Words>
  <Application>Microsoft Office PowerPoint</Application>
  <PresentationFormat>מסך רחב</PresentationFormat>
  <Paragraphs>283</Paragraphs>
  <Slides>22</Slides>
  <Notes>21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4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37" baseType="lpstr">
      <vt:lpstr>Calibri</vt:lpstr>
      <vt:lpstr>Abadi</vt:lpstr>
      <vt:lpstr>Arial</vt:lpstr>
      <vt:lpstr>Open Sans</vt:lpstr>
      <vt:lpstr>Calibri Light</vt:lpstr>
      <vt:lpstr>18</vt:lpstr>
      <vt:lpstr>Wingdings 2</vt:lpstr>
      <vt:lpstr>Gisha</vt:lpstr>
      <vt:lpstr>Verdana</vt:lpstr>
      <vt:lpstr>Open Sans Hebrew</vt:lpstr>
      <vt:lpstr>עברית</vt:lpstr>
      <vt:lpstr>1_English</vt:lpstr>
      <vt:lpstr>1_עברית</vt:lpstr>
      <vt:lpstr>2_English</vt:lpstr>
      <vt:lpstr>think-cell Slide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הון אנושי</vt:lpstr>
      <vt:lpstr>הון אנושי</vt:lpstr>
      <vt:lpstr>האצה טכנולוגית וקידום המשק</vt:lpstr>
      <vt:lpstr>תשתיות</vt:lpstr>
      <vt:lpstr>תשתיות</vt:lpstr>
      <vt:lpstr>מניעת תחלואה וקידום בריאות </vt:lpstr>
      <vt:lpstr>מניעת תחלואה וקידום בריאות </vt:lpstr>
      <vt:lpstr>איכות וזמינות השירותים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Ohanona, Razi</dc:creator>
  <cp:lastModifiedBy>יגאל אמיתי</cp:lastModifiedBy>
  <cp:revision>465</cp:revision>
  <cp:lastPrinted>2019-08-26T05:15:13Z</cp:lastPrinted>
  <dcterms:created xsi:type="dcterms:W3CDTF">2022-03-13T13:21:03Z</dcterms:created>
  <dcterms:modified xsi:type="dcterms:W3CDTF">2025-03-24T08:02:10Z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2021-08-05T06:44:11Z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cee0faab-d80d-4624-b373-1549072a2dfb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0x01010052E74F884677DB43B3874DBE1F03648C</vt:lpwstr>
  </property>
  <property fmtid="{D5CDD505-2E9C-101B-9397-08002B2CF9AE}" pid="10" name="Order">
    <vt:r8>366600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_ExtendedDescription">
    <vt:lpwstr/>
  </property>
  <property fmtid="{D5CDD505-2E9C-101B-9397-08002B2CF9AE}" pid="14" name="TriggerFlowInfo">
    <vt:lpwstr/>
  </property>
  <property fmtid="{D5CDD505-2E9C-101B-9397-08002B2CF9AE}" pid="15" name="ComplianceAssetId">
    <vt:lpwstr/>
  </property>
  <property fmtid="{D5CDD505-2E9C-101B-9397-08002B2CF9AE}" pid="16" name="TemplateUrl">
    <vt:lpwstr/>
  </property>
  <property fmtid="{D5CDD505-2E9C-101B-9397-08002B2CF9AE}" pid="17" name="Category">
    <vt:lpwstr>1_Frequently used</vt:lpwstr>
  </property>
</Properties>
</file>